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8288000" cy="10287000"/>
  <p:notesSz cx="6858000" cy="9144000"/>
  <p:embeddedFontLst>
    <p:embeddedFont>
      <p:font typeface="TT Ramillas" panose="020B0604020202020204" charset="0"/>
      <p:regular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46359" autoAdjust="0"/>
  </p:normalViewPr>
  <p:slideViewPr>
    <p:cSldViewPr>
      <p:cViewPr varScale="1">
        <p:scale>
          <a:sx n="20" d="100"/>
          <a:sy n="20" d="100"/>
        </p:scale>
        <p:origin x="2060" y="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23.01.2025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Hello everyone, welcome to today’s presentation on setting and respecting boundaries. [Introduce self if needed]</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With the person sitting closest to you, think of 2 other examples of boundaries using this format: "If you do ___, I will ___." You have 2-3 minutes.</a:t>
            </a:r>
          </a:p>
          <a:p>
            <a:endParaRPr lang="en-US"/>
          </a:p>
          <a:p>
            <a:r>
              <a:rPr lang="en-US"/>
              <a:t>Is anyone willing to share an example of a boundary in this format? [Pause for responses]</a:t>
            </a:r>
          </a:p>
          <a:p>
            <a:endParaRPr lang="en-US"/>
          </a:p>
          <a:p>
            <a:r>
              <a:rPr lang="en-US"/>
              <a:t>[Possible responses: If you don't pay me back, I won't lend you money anymore; If you don't stop touching my hair, I won't want to spend time with you; If you keep talking to me while I'm trying to study, I will start studying by myself]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It’s common for people to feel guilty after setting a boundary, especially if they don’t have a lot of practice. Feeling guilty doesn’t mean that the boundary you are setting is wrong. Sometimes someone’s reaction might make us feel guilty or like we’re being unreasonable. Someone might be dismissive of your boundary. We are not responsible for other people’s reactions; we can hold compassion for others and still maintain our boundaries. Setting boundaries is also a form of self-care. It shows others that we care about our own safety and comfort.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As a quick reminder, having boundaries does not mean we can do what we want all of the time. Most people have to do things they may not want to do. And for young people, it's even more difficult to have certain boundaries because your families and your school have a certain amount of control over your time. But boundaries can still be incorporated into tasks that we may not want to be doing. For example, some people may not like getting shots because they're afraid of needles or because they hurt. Obviously, most people have to get shots at some point. While that may not be something a lot of people want to do, boundaries can still be established while getting the shot. For instance, someone could ask the doctor or nurse to count to three first. Or maybe they could ask to have a moment to take a few deep breaths. Having boundaries means that we are in control of ourselves.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Everyone has different boundaries. If someone has a boundary that you don’t have, that doesn’t mean it’s okay to cross their boundary. </a:t>
            </a:r>
          </a:p>
          <a:p>
            <a:endParaRPr lang="en-US"/>
          </a:p>
          <a:p>
            <a:r>
              <a:rPr lang="en-US"/>
              <a:t>People also have different boundaries with different people. Someone may have different boundaries with their family than with their friends. </a:t>
            </a:r>
          </a:p>
          <a:p>
            <a:endParaRPr lang="en-US"/>
          </a:p>
          <a:p>
            <a:r>
              <a:rPr lang="en-US"/>
              <a:t>You'll also want to watch for non-verbal cues and changes in body language; sometimes when you ask if something is okay with someone, they might agree because it’d be awkward or uncomfortable to say no. Think about the tone of voice the person had; did they sound shaky or unsure? Did the person hesitate? Did the person look around as if they were trying to find help from someone else? For some people, looking for non-verbal cues or changes in body language can be difficult. It’s always okay to ask again, as long as you’re not pestering or harassing the other person. </a:t>
            </a:r>
          </a:p>
          <a:p>
            <a:endParaRPr lang="en-US"/>
          </a:p>
          <a:p>
            <a:r>
              <a:rPr lang="en-US"/>
              <a:t>Lastly, don’t push back or diminish the boundary. Let the other person know that their boundaries are important and you will respect them. </a:t>
            </a:r>
          </a:p>
          <a:p>
            <a:endParaRPr lang="en-US"/>
          </a:p>
          <a:p>
            <a:r>
              <a:rPr lang="en-US"/>
              <a:t>Any questions about this slide? [Pause for response]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It's possible that someone else's boundaries could hurt our feelings. For example, if someone asked their friend for a hug and the friend said no, it's understandable for someone to feel a little hurt by that. That doesn't mean it's okay to cross that person's boundary and hug them anyway. A lot of the time someone isn't establishing a boundary to hurt you, but to protect themselves. So although some people's boundaries could hurt our feelings sometimes, it's usually not personal. </a:t>
            </a:r>
          </a:p>
          <a:p>
            <a:endParaRPr lang="en-US" dirty="0"/>
          </a:p>
          <a:p>
            <a:r>
              <a:rPr lang="en-US" dirty="0"/>
              <a:t>Sometimes we may not agree with or appreciate someone's boundaries. That may be because we have different boundaries, or </a:t>
            </a:r>
            <a:r>
              <a:rPr lang="en-US"/>
              <a:t>for multiple other </a:t>
            </a:r>
            <a:r>
              <a:rPr lang="en-US" dirty="0"/>
              <a:t>reasons. Regardless, other people's boundaries should always be respected, even if we disagree.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Everyone has crossed someone else’s boundaries, probably without even knowing it. It’s okay to make a mistake, as long as you apologize and let the other person know that you’ll do better next time. It's okay to say, "I'm sorry, it won't happen again." </a:t>
            </a:r>
          </a:p>
          <a:p>
            <a:endParaRPr lang="en-US"/>
          </a:p>
          <a:p>
            <a:r>
              <a:rPr lang="en-US"/>
              <a:t>It’s not okay to purposefully cross someone’s boundaries.  A lot of people don't take other people's boundaries seriously, especially if the boundaries are different from their own. Someone might think, "I don't care if someone touches my hair, so that means it's okay to touch other people's hair." But like I mentioned earlier, everyone has different boundaries. We cannot assume people have the same boundaries we do. We should treat people the way they want to be treated, not the way we want to be treated.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There are consequences to not respecting other people's boundaries. People won’t want to spend time with you if you continuously cross their boundaries. It's also possible that certain behaviors could be considered harassment or sexual harassment. For instance, if someone kept making sexually suggestive remarks to someone, especially after they said to stop, that would be considered sexual harassment, which is never okay. </a:t>
            </a:r>
          </a:p>
          <a:p>
            <a:endParaRPr lang="en-US"/>
          </a:p>
          <a:p>
            <a:r>
              <a:rPr lang="en-US"/>
              <a:t>Boundaries also help us determine what is okay or not okay in a relationship; and that could be with friends, romantic partners, co-workers, bosses, teachers, or family members. Boundaries also help build trust in a relationship; when you respect someone's boundaries it shows the other person that you care about them.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Now we're going to do an activity!</a:t>
            </a:r>
          </a:p>
          <a:p>
            <a:endParaRPr lang="en-US"/>
          </a:p>
          <a:p>
            <a:r>
              <a:rPr lang="en-US"/>
              <a:t>I'm going to pass around an anonymous survey for everyone to fill out independently. Once everyone has finished, please wait for further instructions.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Please crumple up your papers and throw them to the front of the class. </a:t>
            </a:r>
          </a:p>
          <a:p>
            <a:endParaRPr lang="en-US"/>
          </a:p>
          <a:p>
            <a:r>
              <a:rPr lang="en-US"/>
              <a:t>Now please pick up a random paper. You will ideally get someone else's survey. If you picked up your survey, you can switch with someone near you if you're comfortable with them knowing it's your survey. Otherwise keep your own survey.</a:t>
            </a:r>
          </a:p>
          <a:p>
            <a:endParaRPr lang="en-US"/>
          </a:p>
          <a:p>
            <a:r>
              <a:rPr lang="en-US"/>
              <a:t>The right side of the room will be "I'm comfortable with that" and the left side of the room will be "I'm not comfortable with that," and everything in the middle is a spectrum. Move based on the responses on the paper you picked up. If someone left a question blank, you may sit down or remain still. </a:t>
            </a:r>
          </a:p>
          <a:p>
            <a:endParaRPr lang="en-US"/>
          </a:p>
          <a:p>
            <a:r>
              <a:rPr lang="en-US"/>
              <a:t>[After the activity] </a:t>
            </a:r>
          </a:p>
          <a:p>
            <a:r>
              <a:rPr lang="en-US"/>
              <a:t>What did you notice about this activity? How did it feel to be moving based on someone else’s responses? [Pause for responses]. </a:t>
            </a:r>
          </a:p>
          <a:p>
            <a:endParaRPr lang="en-US"/>
          </a:p>
          <a:p>
            <a:r>
              <a:rPr lang="en-US"/>
              <a:t>The goal of this activity was to show you all how everyone has different boundaries. On the other hand, a lot of you had similar boundaries about certain things. This is why it's always important to ask what other people's boundaries are, and not to assume based on our own comfort with certain things.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Thank you all for listening and participating in today's lesson. Does anyone have any last-minute questions about boundaries before we wrap up? [Pause for responses]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Before we get started, here are some gentle reminders as we go through the presentation. First, everyone should be respectful of others. That means try not to speak over each other and instead speak one at a time. Second, be mindful of what you share. I am what's called a mandated reporter. Does anyone know what that means? [Pause for responses]. A mandated reporter is someone who cares about the safety of students and has a legal obligation to report if a student has been assaulted or abused to the police or Child Protective Services. Please keep that in mind as we go through the lesson. If anyone wants to report anything, find a mandated reporter you trust, so a teacher, coach, or counselor, and they will help you. Lastly, no shaming others. Everyone should feel safe here. Let’s get started!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This is today’s agenda. We’ll start with a discussion question, then define different types of boundaries, discuss the ways we can both set and respect boundaries, and then we’ll end with an activity.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Is anyone willing to share what they think boundaries are? [Pause for response]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 lot of you had good ideas about what boundaries are. To recap, boundaries are limits we set for ourselves. Boundaries are about telling others how we want to be treated, not controlling how someone else behaves. Boundaries are generally "I" statements; so saying "I feel," "I want," or "I don't want," rather than "You can't," or "You have to." Boundaries are also expectations that help us feel safe in relationships. They're important in all kinds of relationships, whether it be friends, family, romantic partners, bosses, coaches, or teachers.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There are many types of boundaries, but today we’re going to focus on personal boundaries and physical boundaries. </a:t>
            </a:r>
          </a:p>
          <a:p>
            <a:endParaRPr lang="en-US" dirty="0"/>
          </a:p>
          <a:p>
            <a:r>
              <a:rPr lang="en-US" dirty="0"/>
              <a:t>Personal boundaries include what information we share with other people, the energy we have to listen to and support others, the time we spend doing certain things, and the words and phrases we use. Some examples include, “I can hang out until 6 PM tonight,” “I can’t talk right now, but let’s talk tomorrow,” “I’m not ready to share that yet,” and “I’m not comfortable sharing my work with you.” </a:t>
            </a:r>
          </a:p>
          <a:p>
            <a:endParaRPr lang="en-US" dirty="0"/>
          </a:p>
          <a:p>
            <a:r>
              <a:rPr lang="en-US" dirty="0"/>
              <a:t>Physical boundaries include where we feel comfortable being touched, the amount of space we like around our bodies, and deciding when we’re active and when we’re resting. Some examples of physical boundaries include, “I’m not a hugger,” “I don’t want to hold hands right now,” “I’m tired and need to rest before we go out tonight," and “I’d prefer if we didn’t go in my room right now, it’s messy.”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Let’s practice to see if we can distinguish between a boundary and a controlling behavior. #1 says, "Please ask before giving me advice." Is #1 a boundary? Why or why not? [Pause for response] Thank you for sharing. #1 is in fact a boundary because the person is sharing how they would like to be treated.</a:t>
            </a:r>
          </a:p>
          <a:p>
            <a:endParaRPr lang="en-US"/>
          </a:p>
          <a:p>
            <a:r>
              <a:rPr lang="en-US"/>
              <a:t>#2 says, "Let me go through your phone." Is #2 a boundary? Why or why not? [Pause for response] #2 is not a boundary because the person is trying to control someone else’s behavior. </a:t>
            </a:r>
          </a:p>
          <a:p>
            <a:endParaRPr lang="en-US"/>
          </a:p>
          <a:p>
            <a:r>
              <a:rPr lang="en-US"/>
              <a:t>#3 says, "I need you to give me a ride home." Is that a boundary? Why or why not? [Pause for response] #3 is not a boundary because the person is trying to control someone else’s behavior. Is there a way #3 could be reworded to express a boundary? [Pause for response] #3 could be reworded to, “I’m uncomfortable walking by myself at night, I would appreciate a ride home. But if you can’t I can take the bus.” </a:t>
            </a:r>
          </a:p>
          <a:p>
            <a:endParaRPr lang="en-US"/>
          </a:p>
          <a:p>
            <a:r>
              <a:rPr lang="en-US"/>
              <a:t>#4 says "I need some alone time right now." Is #4 a boundary? Why or why not? [Pause for response] Thank you all for sharing. #4 is a boundary because the person is telling others what they need. </a:t>
            </a:r>
          </a:p>
          <a:p>
            <a:endParaRPr lang="en-US"/>
          </a:p>
          <a:p>
            <a:r>
              <a:rPr lang="en-US"/>
              <a:t>Any questions about these examples?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Before you learn to set boundaries, you need to figure out what your boundaries are. Sometimes we learn about our boundaries after someone has already crossed them. Sometimes we think about a situation and assume what our boundary would be. Either way, it's important to think about what our boundaries are, so we can let other people know. </a:t>
            </a:r>
          </a:p>
          <a:p>
            <a:endParaRPr lang="en-US"/>
          </a:p>
          <a:p>
            <a:r>
              <a:rPr lang="en-US"/>
              <a:t>One way to figure out our boundaries is through a yes, no, maybe list. These can be mental lists, or physical lists that you write out. Essentially a yes, no, maybe list helps you figure out things that you're comfortable with, not comfortable with, or sometimes comfortable with. These lists can change and fluctuate over time. Non-negotiables, on the other hand, are clear lines that other people shouldn't cross. These are typically things that don't change or fluctuate, and may not be dependent on the person. </a:t>
            </a:r>
          </a:p>
          <a:p>
            <a:endParaRPr lang="en-US"/>
          </a:p>
          <a:p>
            <a:r>
              <a:rPr lang="en-US"/>
              <a:t>Any questions about this slide? [Pause for response]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Setting boundaries is an important skill. When you set a boundary, it's important to be clear. Tell the person/people what your boundary is directly. Don't assume people can read your mind or always understand subtle cues. This can be uncomfortable to do, but the more you do it, the easier it'll become. </a:t>
            </a:r>
          </a:p>
          <a:p>
            <a:endParaRPr lang="en-US"/>
          </a:p>
          <a:p>
            <a:r>
              <a:rPr lang="en-US"/>
              <a:t>When needed, you can also tell the person how you will respond if the boundary is crossed. For example, if you keep texting me, I will have to silence your notifications.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1/23/2025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1/23/2025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1/23/2025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p:nvPr/>
        </p:nvSpPr>
        <p:spPr>
          <a:xfrm>
            <a:off x="2970874" y="2638425"/>
            <a:ext cx="12336727" cy="3028950"/>
          </a:xfrm>
          <a:prstGeom prst="rect">
            <a:avLst/>
          </a:prstGeom>
        </p:spPr>
        <p:txBody>
          <a:bodyPr lIns="0" tIns="0" rIns="0" bIns="0" rtlCol="0" anchor="t">
            <a:spAutoFit/>
          </a:bodyPr>
          <a:lstStyle/>
          <a:p>
            <a:pPr algn="ctr">
              <a:lnSpc>
                <a:spcPts val="11999"/>
              </a:lnSpc>
            </a:pPr>
            <a:r>
              <a:rPr lang="en-US" sz="9999" dirty="0">
                <a:solidFill>
                  <a:srgbClr val="000000"/>
                </a:solidFill>
                <a:ea typeface="TT Ramillas"/>
                <a:cs typeface="Calibri" panose="020F0502020204030204" pitchFamily="34" charset="0"/>
                <a:sym typeface="TT Ramillas"/>
              </a:rPr>
              <a:t>Setting &amp; Respecting Boundaries</a:t>
            </a:r>
          </a:p>
        </p:txBody>
      </p:sp>
      <p:sp>
        <p:nvSpPr>
          <p:cNvPr id="7" name="Freeform 7" descr="Logo for Harborview Abuse &amp; Trauma Center"/>
          <p:cNvSpPr/>
          <p:nvPr/>
        </p:nvSpPr>
        <p:spPr>
          <a:xfrm>
            <a:off x="15764010" y="8772606"/>
            <a:ext cx="2523990" cy="1514394"/>
          </a:xfrm>
          <a:custGeom>
            <a:avLst/>
            <a:gdLst/>
            <a:ahLst/>
            <a:cxnLst/>
            <a:rect l="l" t="t" r="r" b="b"/>
            <a:pathLst>
              <a:path w="2523990" h="1514394">
                <a:moveTo>
                  <a:pt x="0" y="0"/>
                </a:moveTo>
                <a:lnTo>
                  <a:pt x="2523990" y="0"/>
                </a:lnTo>
                <a:lnTo>
                  <a:pt x="2523990" y="1514394"/>
                </a:lnTo>
                <a:lnTo>
                  <a:pt x="0" y="1514394"/>
                </a:lnTo>
                <a:lnTo>
                  <a:pt x="0" y="0"/>
                </a:lnTo>
                <a:close/>
              </a:path>
            </a:pathLst>
          </a:custGeom>
          <a:blipFill>
            <a:blip r:embed="rId3"/>
            <a:stretch>
              <a:fillRect/>
            </a:stretch>
          </a:blipFill>
        </p:spPr>
        <p:txBody>
          <a:bodyPr/>
          <a:lstStyle/>
          <a:p>
            <a:endParaRPr lang="en-US"/>
          </a:p>
        </p:txBody>
      </p:sp>
      <p:sp>
        <p:nvSpPr>
          <p:cNvPr id="8" name="TextBox 8"/>
          <p:cNvSpPr txBox="1"/>
          <p:nvPr/>
        </p:nvSpPr>
        <p:spPr>
          <a:xfrm>
            <a:off x="3581325" y="6134100"/>
            <a:ext cx="11115826" cy="563880"/>
          </a:xfrm>
          <a:prstGeom prst="rect">
            <a:avLst/>
          </a:prstGeom>
        </p:spPr>
        <p:txBody>
          <a:bodyPr lIns="0" tIns="0" rIns="0" bIns="0" rtlCol="0" anchor="t">
            <a:spAutoFit/>
          </a:bodyPr>
          <a:lstStyle/>
          <a:p>
            <a:pPr marL="0" lvl="0" indent="0" algn="ctr">
              <a:lnSpc>
                <a:spcPts val="4619"/>
              </a:lnSpc>
              <a:spcBef>
                <a:spcPct val="0"/>
              </a:spcBef>
            </a:pPr>
            <a:r>
              <a:rPr lang="en-US" sz="3299" dirty="0">
                <a:solidFill>
                  <a:srgbClr val="000000"/>
                </a:solidFill>
                <a:latin typeface="Calibri" panose="020F0502020204030204" pitchFamily="34" charset="0"/>
                <a:ea typeface="TT Ramillas"/>
                <a:cs typeface="Calibri" panose="020F0502020204030204" pitchFamily="34" charset="0"/>
                <a:sym typeface="TT Ramillas"/>
              </a:rPr>
              <a:t>A Lesson By the Harborview Abuse &amp; Trauma Center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1895609" y="2835176"/>
            <a:ext cx="14496782" cy="4616648"/>
          </a:xfrm>
          <a:prstGeom prst="rect">
            <a:avLst/>
          </a:prstGeom>
        </p:spPr>
        <p:txBody>
          <a:bodyPr wrap="square" lIns="0" tIns="0" rIns="0" bIns="0" rtlCol="0" anchor="t">
            <a:spAutoFit/>
          </a:bodyPr>
          <a:lstStyle/>
          <a:p>
            <a:pPr algn="ctr">
              <a:lnSpc>
                <a:spcPts val="7150"/>
              </a:lnSpc>
            </a:pPr>
            <a:r>
              <a:rPr lang="en-US" sz="6500" dirty="0">
                <a:solidFill>
                  <a:srgbClr val="000000"/>
                </a:solidFill>
                <a:latin typeface="Calibri" panose="020F0502020204030204" pitchFamily="34" charset="0"/>
                <a:ea typeface="TT Ramillas"/>
                <a:cs typeface="Calibri" panose="020F0502020204030204" pitchFamily="34" charset="0"/>
                <a:sym typeface="TT Ramillas"/>
              </a:rPr>
              <a:t>With the person sitting closest to you, think of 2 other examples of boundaries using this format:</a:t>
            </a:r>
          </a:p>
          <a:p>
            <a:pPr algn="l">
              <a:lnSpc>
                <a:spcPts val="7150"/>
              </a:lnSpc>
            </a:pPr>
            <a:endParaRPr lang="en-US" sz="6500" dirty="0">
              <a:solidFill>
                <a:srgbClr val="000000"/>
              </a:solidFill>
              <a:latin typeface="Calibri" panose="020F0502020204030204" pitchFamily="34" charset="0"/>
              <a:ea typeface="TT Ramillas"/>
              <a:cs typeface="Calibri" panose="020F0502020204030204" pitchFamily="34" charset="0"/>
              <a:sym typeface="TT Ramillas"/>
            </a:endParaRPr>
          </a:p>
          <a:p>
            <a:pPr algn="ctr">
              <a:lnSpc>
                <a:spcPts val="7150"/>
              </a:lnSpc>
            </a:pPr>
            <a:r>
              <a:rPr lang="en-US" sz="6500" dirty="0">
                <a:solidFill>
                  <a:srgbClr val="000000"/>
                </a:solidFill>
                <a:latin typeface="Calibri" panose="020F0502020204030204" pitchFamily="34" charset="0"/>
                <a:ea typeface="TT Ramillas"/>
                <a:cs typeface="Calibri" panose="020F0502020204030204" pitchFamily="34" charset="0"/>
                <a:sym typeface="TT Ramillas"/>
              </a:rPr>
              <a:t>“If you do _______, then I will _______”</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028700" y="943659"/>
            <a:ext cx="11862527" cy="2263775"/>
          </a:xfrm>
          <a:prstGeom prst="rect">
            <a:avLst/>
          </a:prstGeom>
        </p:spPr>
        <p:txBody>
          <a:bodyPr lIns="0" tIns="0" rIns="0" bIns="0" rtlCol="0" anchor="t">
            <a:spAutoFit/>
          </a:bodyPr>
          <a:lstStyle/>
          <a:p>
            <a:pPr algn="l">
              <a:lnSpc>
                <a:spcPts val="8800"/>
              </a:lnSpc>
            </a:pPr>
            <a:r>
              <a:rPr lang="en-US" sz="8000" dirty="0">
                <a:solidFill>
                  <a:srgbClr val="000000"/>
                </a:solidFill>
                <a:latin typeface="Calibri" panose="020F0502020204030204" pitchFamily="34" charset="0"/>
                <a:ea typeface="TT Ramillas"/>
                <a:cs typeface="Calibri" panose="020F0502020204030204" pitchFamily="34" charset="0"/>
                <a:sym typeface="TT Ramillas"/>
              </a:rPr>
              <a:t>How Boundaries Can Make Us Feel</a:t>
            </a:r>
          </a:p>
        </p:txBody>
      </p:sp>
      <p:sp>
        <p:nvSpPr>
          <p:cNvPr id="5" name="TextBox 5"/>
          <p:cNvSpPr txBox="1"/>
          <p:nvPr/>
        </p:nvSpPr>
        <p:spPr>
          <a:xfrm>
            <a:off x="1028700" y="3595448"/>
            <a:ext cx="11862527" cy="5705408"/>
          </a:xfrm>
          <a:prstGeom prst="rect">
            <a:avLst/>
          </a:prstGeom>
        </p:spPr>
        <p:txBody>
          <a:bodyPr lIns="0" tIns="0" rIns="0" bIns="0" rtlCol="0" anchor="t">
            <a:spAutoFit/>
          </a:bodyPr>
          <a:lstStyle/>
          <a:p>
            <a:pPr marL="928369" lvl="1" indent="-464185" algn="l">
              <a:lnSpc>
                <a:spcPts val="6406"/>
              </a:lnSpc>
              <a:buFont typeface="Arial"/>
              <a:buChar char="•"/>
            </a:pPr>
            <a:r>
              <a:rPr lang="en-US" sz="4299" dirty="0">
                <a:solidFill>
                  <a:srgbClr val="000000"/>
                </a:solidFill>
                <a:latin typeface="Calibri" panose="020F0502020204030204" pitchFamily="34" charset="0"/>
                <a:ea typeface="TT Ramillas"/>
                <a:cs typeface="Calibri" panose="020F0502020204030204" pitchFamily="34" charset="0"/>
                <a:sym typeface="TT Ramillas"/>
              </a:rPr>
              <a:t>It’s common for people to feel guilty after setting a boundary</a:t>
            </a:r>
          </a:p>
          <a:p>
            <a:pPr marL="928369" lvl="1" indent="-464185" algn="l">
              <a:lnSpc>
                <a:spcPts val="6406"/>
              </a:lnSpc>
              <a:buFont typeface="Arial"/>
              <a:buChar char="•"/>
            </a:pPr>
            <a:r>
              <a:rPr lang="en-US" sz="4299" dirty="0">
                <a:solidFill>
                  <a:srgbClr val="000000"/>
                </a:solidFill>
                <a:latin typeface="Calibri" panose="020F0502020204030204" pitchFamily="34" charset="0"/>
                <a:ea typeface="TT Ramillas"/>
                <a:cs typeface="Calibri" panose="020F0502020204030204" pitchFamily="34" charset="0"/>
                <a:sym typeface="TT Ramillas"/>
              </a:rPr>
              <a:t>Sometimes someone’s reaction might make us feel like we’re being unreasonable </a:t>
            </a:r>
          </a:p>
          <a:p>
            <a:pPr marL="928369" lvl="1" indent="-464185" algn="l">
              <a:lnSpc>
                <a:spcPts val="6406"/>
              </a:lnSpc>
              <a:buFont typeface="Arial"/>
              <a:buChar char="•"/>
            </a:pPr>
            <a:r>
              <a:rPr lang="en-US" sz="4299" dirty="0">
                <a:solidFill>
                  <a:srgbClr val="000000"/>
                </a:solidFill>
                <a:latin typeface="Calibri" panose="020F0502020204030204" pitchFamily="34" charset="0"/>
                <a:ea typeface="TT Ramillas"/>
                <a:cs typeface="Calibri" panose="020F0502020204030204" pitchFamily="34" charset="0"/>
                <a:sym typeface="TT Ramillas"/>
              </a:rPr>
              <a:t>Feeling guilty doesn’t mean that the boundary you are setting is wrong</a:t>
            </a:r>
          </a:p>
          <a:p>
            <a:pPr marL="928369" lvl="1" indent="-464185" algn="l">
              <a:lnSpc>
                <a:spcPts val="6406"/>
              </a:lnSpc>
              <a:buFont typeface="Arial"/>
              <a:buChar char="•"/>
            </a:pPr>
            <a:r>
              <a:rPr lang="en-US" sz="4299" dirty="0">
                <a:solidFill>
                  <a:srgbClr val="000000"/>
                </a:solidFill>
                <a:latin typeface="Calibri" panose="020F0502020204030204" pitchFamily="34" charset="0"/>
                <a:ea typeface="TT Ramillas"/>
                <a:cs typeface="Calibri" panose="020F0502020204030204" pitchFamily="34" charset="0"/>
                <a:sym typeface="TT Ramillas"/>
              </a:rPr>
              <a:t>Setting boundaries is a form of self-care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5457275" y="1491158"/>
            <a:ext cx="7373449" cy="1268809"/>
          </a:xfrm>
          <a:prstGeom prst="rect">
            <a:avLst/>
          </a:prstGeom>
        </p:spPr>
        <p:txBody>
          <a:bodyPr wrap="square" lIns="0" tIns="0" rIns="0" bIns="0" rtlCol="0" anchor="t">
            <a:spAutoFit/>
          </a:bodyPr>
          <a:lstStyle/>
          <a:p>
            <a:pPr algn="ctr">
              <a:lnSpc>
                <a:spcPts val="10199"/>
              </a:lnSpc>
            </a:pPr>
            <a:r>
              <a:rPr lang="en-US" sz="8499" dirty="0">
                <a:solidFill>
                  <a:srgbClr val="000000"/>
                </a:solidFill>
                <a:latin typeface="Calibri" panose="020F0502020204030204" pitchFamily="34" charset="0"/>
                <a:ea typeface="TT Ramillas"/>
                <a:cs typeface="Calibri" panose="020F0502020204030204" pitchFamily="34" charset="0"/>
                <a:sym typeface="TT Ramillas"/>
              </a:rPr>
              <a:t>But Remember...</a:t>
            </a:r>
          </a:p>
        </p:txBody>
      </p:sp>
      <p:sp>
        <p:nvSpPr>
          <p:cNvPr id="3" name="TextBox 3"/>
          <p:cNvSpPr txBox="1"/>
          <p:nvPr/>
        </p:nvSpPr>
        <p:spPr>
          <a:xfrm>
            <a:off x="3076024" y="3695700"/>
            <a:ext cx="12135949" cy="4770537"/>
          </a:xfrm>
          <a:prstGeom prst="rect">
            <a:avLst/>
          </a:prstGeom>
        </p:spPr>
        <p:txBody>
          <a:bodyPr wrap="square" lIns="0" tIns="0" rIns="0" bIns="0" rtlCol="0" anchor="t">
            <a:spAutoFit/>
          </a:bodyPr>
          <a:lstStyle/>
          <a:p>
            <a:pPr marL="1122679" lvl="1" indent="-561340" algn="l">
              <a:lnSpc>
                <a:spcPts val="6239"/>
              </a:lnSpc>
              <a:buFont typeface="Arial"/>
              <a:buChar char="•"/>
            </a:pPr>
            <a:r>
              <a:rPr lang="en-US" sz="5199" dirty="0">
                <a:solidFill>
                  <a:srgbClr val="000000"/>
                </a:solidFill>
                <a:latin typeface="Calibri" panose="020F0502020204030204" pitchFamily="34" charset="0"/>
                <a:ea typeface="TT Ramillas"/>
                <a:cs typeface="Calibri" panose="020F0502020204030204" pitchFamily="34" charset="0"/>
                <a:sym typeface="TT Ramillas"/>
              </a:rPr>
              <a:t>Having boundaries doesn’t mean you get to do what you want all the time </a:t>
            </a:r>
          </a:p>
          <a:p>
            <a:pPr marL="1122679" lvl="1" indent="-561340" algn="l">
              <a:lnSpc>
                <a:spcPts val="6239"/>
              </a:lnSpc>
              <a:buFont typeface="Arial"/>
              <a:buChar char="•"/>
            </a:pPr>
            <a:r>
              <a:rPr lang="en-US" sz="5199" dirty="0">
                <a:solidFill>
                  <a:srgbClr val="000000"/>
                </a:solidFill>
                <a:latin typeface="Calibri" panose="020F0502020204030204" pitchFamily="34" charset="0"/>
                <a:ea typeface="TT Ramillas"/>
                <a:cs typeface="Calibri" panose="020F0502020204030204" pitchFamily="34" charset="0"/>
                <a:sym typeface="TT Ramillas"/>
              </a:rPr>
              <a:t>Teens don’t have 100% control of their time or circumstances </a:t>
            </a:r>
          </a:p>
          <a:p>
            <a:pPr marL="1122679" lvl="1" indent="-561340" algn="l">
              <a:lnSpc>
                <a:spcPts val="6239"/>
              </a:lnSpc>
              <a:buFont typeface="Arial"/>
              <a:buChar char="•"/>
            </a:pPr>
            <a:r>
              <a:rPr lang="en-US" sz="5199" dirty="0">
                <a:solidFill>
                  <a:srgbClr val="000000"/>
                </a:solidFill>
                <a:latin typeface="Calibri" panose="020F0502020204030204" pitchFamily="34" charset="0"/>
                <a:ea typeface="TT Ramillas"/>
                <a:cs typeface="Calibri" panose="020F0502020204030204" pitchFamily="34" charset="0"/>
                <a:sym typeface="TT Ramillas"/>
              </a:rPr>
              <a:t>Having boundaries means we are in control of ourselves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3448050" y="1485900"/>
            <a:ext cx="11391900" cy="1102866"/>
          </a:xfrm>
          <a:prstGeom prst="rect">
            <a:avLst/>
          </a:prstGeom>
        </p:spPr>
        <p:txBody>
          <a:bodyPr wrap="square" lIns="0" tIns="0" rIns="0" bIns="0" rtlCol="0" anchor="t">
            <a:spAutoFit/>
          </a:bodyPr>
          <a:lstStyle/>
          <a:p>
            <a:pPr algn="ctr">
              <a:lnSpc>
                <a:spcPts val="8640"/>
              </a:lnSpc>
            </a:pPr>
            <a:r>
              <a:rPr lang="en-US" sz="7200" dirty="0">
                <a:solidFill>
                  <a:srgbClr val="000000"/>
                </a:solidFill>
                <a:latin typeface="Calibri" panose="020F0502020204030204" pitchFamily="34" charset="0"/>
                <a:ea typeface="TT Ramillas"/>
                <a:cs typeface="Calibri" panose="020F0502020204030204" pitchFamily="34" charset="0"/>
                <a:sym typeface="TT Ramillas"/>
              </a:rPr>
              <a:t>How to Respect Boundaries</a:t>
            </a:r>
          </a:p>
        </p:txBody>
      </p:sp>
      <p:sp>
        <p:nvSpPr>
          <p:cNvPr id="4" name="TextBox 4"/>
          <p:cNvSpPr txBox="1"/>
          <p:nvPr/>
        </p:nvSpPr>
        <p:spPr>
          <a:xfrm>
            <a:off x="2951994" y="3390900"/>
            <a:ext cx="12384012" cy="5950603"/>
          </a:xfrm>
          <a:prstGeom prst="rect">
            <a:avLst/>
          </a:prstGeom>
        </p:spPr>
        <p:txBody>
          <a:bodyPr wrap="square" lIns="0" tIns="0" rIns="0" bIns="0" rtlCol="0" anchor="t">
            <a:spAutoFit/>
          </a:bodyPr>
          <a:lstStyle/>
          <a:p>
            <a:pPr marL="1036318" lvl="1" indent="-518159" algn="l">
              <a:lnSpc>
                <a:spcPts val="5759"/>
              </a:lnSpc>
              <a:buFont typeface="Arial"/>
              <a:buChar char="•"/>
            </a:pPr>
            <a:r>
              <a:rPr lang="en-US" sz="5500" dirty="0">
                <a:solidFill>
                  <a:srgbClr val="000000"/>
                </a:solidFill>
                <a:latin typeface="Calibri" panose="020F0502020204030204" pitchFamily="34" charset="0"/>
                <a:ea typeface="TT Ramillas"/>
                <a:cs typeface="Calibri" panose="020F0502020204030204" pitchFamily="34" charset="0"/>
                <a:sym typeface="TT Ramillas"/>
              </a:rPr>
              <a:t>Understand that everyone has different boundaries </a:t>
            </a:r>
          </a:p>
          <a:p>
            <a:pPr marL="1036318" lvl="1" indent="-518159" algn="l">
              <a:lnSpc>
                <a:spcPts val="5759"/>
              </a:lnSpc>
              <a:buFont typeface="Arial"/>
              <a:buChar char="•"/>
            </a:pPr>
            <a:r>
              <a:rPr lang="en-US" sz="5500" dirty="0">
                <a:solidFill>
                  <a:srgbClr val="000000"/>
                </a:solidFill>
                <a:latin typeface="Calibri" panose="020F0502020204030204" pitchFamily="34" charset="0"/>
                <a:ea typeface="TT Ramillas"/>
                <a:cs typeface="Calibri" panose="020F0502020204030204" pitchFamily="34" charset="0"/>
                <a:sym typeface="TT Ramillas"/>
              </a:rPr>
              <a:t>People have different boundaries with different people</a:t>
            </a:r>
          </a:p>
          <a:p>
            <a:pPr marL="1036318" lvl="1" indent="-518159" algn="l">
              <a:lnSpc>
                <a:spcPts val="5759"/>
              </a:lnSpc>
              <a:buFont typeface="Arial"/>
              <a:buChar char="•"/>
            </a:pPr>
            <a:r>
              <a:rPr lang="en-US" sz="5500" dirty="0">
                <a:solidFill>
                  <a:srgbClr val="000000"/>
                </a:solidFill>
                <a:latin typeface="Calibri" panose="020F0502020204030204" pitchFamily="34" charset="0"/>
                <a:ea typeface="TT Ramillas"/>
                <a:cs typeface="Calibri" panose="020F0502020204030204" pitchFamily="34" charset="0"/>
                <a:sym typeface="TT Ramillas"/>
              </a:rPr>
              <a:t>Watch for non-verbal cues and changes in body language</a:t>
            </a:r>
          </a:p>
          <a:p>
            <a:pPr marL="1036318" lvl="1" indent="-518159" algn="l">
              <a:lnSpc>
                <a:spcPts val="5759"/>
              </a:lnSpc>
              <a:buFont typeface="Arial"/>
              <a:buChar char="•"/>
            </a:pPr>
            <a:r>
              <a:rPr lang="en-US" sz="5500" dirty="0">
                <a:solidFill>
                  <a:srgbClr val="000000"/>
                </a:solidFill>
                <a:latin typeface="Calibri" panose="020F0502020204030204" pitchFamily="34" charset="0"/>
                <a:ea typeface="TT Ramillas"/>
                <a:cs typeface="Calibri" panose="020F0502020204030204" pitchFamily="34" charset="0"/>
                <a:sym typeface="TT Ramillas"/>
              </a:rPr>
              <a:t>Don’t push back or diminish the boundary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2567463" y="1028700"/>
            <a:ext cx="13153074" cy="2190750"/>
          </a:xfrm>
          <a:prstGeom prst="rect">
            <a:avLst/>
          </a:prstGeom>
        </p:spPr>
        <p:txBody>
          <a:bodyPr lIns="0" tIns="0" rIns="0" bIns="0" rtlCol="0" anchor="t">
            <a:spAutoFit/>
          </a:bodyPr>
          <a:lstStyle/>
          <a:p>
            <a:pPr algn="ctr">
              <a:lnSpc>
                <a:spcPts val="8640"/>
              </a:lnSpc>
            </a:pPr>
            <a:r>
              <a:rPr lang="en-US" sz="7200" dirty="0">
                <a:solidFill>
                  <a:srgbClr val="000000"/>
                </a:solidFill>
                <a:latin typeface="Calibri" panose="020F0502020204030204" pitchFamily="34" charset="0"/>
                <a:ea typeface="TT Ramillas"/>
                <a:cs typeface="Calibri" panose="020F0502020204030204" pitchFamily="34" charset="0"/>
                <a:sym typeface="TT Ramillas"/>
              </a:rPr>
              <a:t>How Other People’s Boundaries Can Make Us Feel</a:t>
            </a:r>
          </a:p>
        </p:txBody>
      </p:sp>
      <p:sp>
        <p:nvSpPr>
          <p:cNvPr id="4" name="TextBox 4"/>
          <p:cNvSpPr txBox="1"/>
          <p:nvPr/>
        </p:nvSpPr>
        <p:spPr>
          <a:xfrm>
            <a:off x="1234840" y="3872210"/>
            <a:ext cx="15818319" cy="5386090"/>
          </a:xfrm>
          <a:prstGeom prst="rect">
            <a:avLst/>
          </a:prstGeom>
        </p:spPr>
        <p:txBody>
          <a:bodyPr wrap="square" lIns="0" tIns="0" rIns="0" bIns="0" rtlCol="0" anchor="t">
            <a:spAutoFit/>
          </a:bodyPr>
          <a:lstStyle/>
          <a:p>
            <a:pPr marL="863599" lvl="1" indent="-431800" algn="l">
              <a:lnSpc>
                <a:spcPts val="5999"/>
              </a:lnSpc>
              <a:buFont typeface="Arial"/>
              <a:buChar char="•"/>
            </a:pPr>
            <a:r>
              <a:rPr lang="en-US" sz="5500" dirty="0">
                <a:solidFill>
                  <a:srgbClr val="000000"/>
                </a:solidFill>
                <a:latin typeface="Calibri" panose="020F0502020204030204" pitchFamily="34" charset="0"/>
                <a:ea typeface="TT Ramillas"/>
                <a:cs typeface="Calibri" panose="020F0502020204030204" pitchFamily="34" charset="0"/>
                <a:sym typeface="TT Ramillas"/>
              </a:rPr>
              <a:t>Sometimes someone else’s boundary can make us feel rejected, disappointed, or slighted </a:t>
            </a:r>
          </a:p>
          <a:p>
            <a:pPr marL="1727199" lvl="2" indent="-575733" algn="l">
              <a:lnSpc>
                <a:spcPts val="5999"/>
              </a:lnSpc>
              <a:buFont typeface="Arial"/>
              <a:buChar char="⚬"/>
            </a:pPr>
            <a:r>
              <a:rPr lang="en-US" sz="5500" dirty="0">
                <a:solidFill>
                  <a:srgbClr val="000000"/>
                </a:solidFill>
                <a:latin typeface="Calibri" panose="020F0502020204030204" pitchFamily="34" charset="0"/>
                <a:ea typeface="TT Ramillas"/>
                <a:cs typeface="Calibri" panose="020F0502020204030204" pitchFamily="34" charset="0"/>
                <a:sym typeface="TT Ramillas"/>
              </a:rPr>
              <a:t>For example, if someone asked their friend for a hug and their friend said no </a:t>
            </a:r>
          </a:p>
          <a:p>
            <a:pPr marL="863599" lvl="1" indent="-431800" algn="l">
              <a:lnSpc>
                <a:spcPts val="5999"/>
              </a:lnSpc>
              <a:buFont typeface="Arial"/>
              <a:buChar char="•"/>
            </a:pPr>
            <a:r>
              <a:rPr lang="en-US" sz="5500" dirty="0">
                <a:solidFill>
                  <a:srgbClr val="000000"/>
                </a:solidFill>
                <a:latin typeface="Calibri" panose="020F0502020204030204" pitchFamily="34" charset="0"/>
                <a:ea typeface="TT Ramillas"/>
                <a:cs typeface="Calibri" panose="020F0502020204030204" pitchFamily="34" charset="0"/>
                <a:sym typeface="TT Ramillas"/>
              </a:rPr>
              <a:t>Sometimes we may not always agree with or appreciate someone else’s boundaries, but that doesn’t mean it’s okay to cross them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816517" y="1025979"/>
            <a:ext cx="14654966" cy="2462213"/>
          </a:xfrm>
          <a:prstGeom prst="rect">
            <a:avLst/>
          </a:prstGeom>
        </p:spPr>
        <p:txBody>
          <a:bodyPr wrap="square" lIns="0" tIns="0" rIns="0" bIns="0" rtlCol="0" anchor="t">
            <a:spAutoFit/>
          </a:bodyPr>
          <a:lstStyle/>
          <a:p>
            <a:pPr algn="ctr">
              <a:lnSpc>
                <a:spcPts val="9600"/>
              </a:lnSpc>
            </a:pPr>
            <a:r>
              <a:rPr lang="en-US" sz="8000" dirty="0">
                <a:solidFill>
                  <a:srgbClr val="000000"/>
                </a:solidFill>
                <a:latin typeface="Calibri" panose="020F0502020204030204" pitchFamily="34" charset="0"/>
                <a:ea typeface="TT Ramillas"/>
                <a:cs typeface="Calibri" panose="020F0502020204030204" pitchFamily="34" charset="0"/>
                <a:sym typeface="TT Ramillas"/>
              </a:rPr>
              <a:t>What to Do If You Cross Someone’s Boundaries</a:t>
            </a:r>
          </a:p>
        </p:txBody>
      </p:sp>
      <p:sp>
        <p:nvSpPr>
          <p:cNvPr id="3" name="TextBox 3"/>
          <p:cNvSpPr txBox="1"/>
          <p:nvPr/>
        </p:nvSpPr>
        <p:spPr>
          <a:xfrm>
            <a:off x="2571750" y="4067427"/>
            <a:ext cx="13144500" cy="5200398"/>
          </a:xfrm>
          <a:prstGeom prst="rect">
            <a:avLst/>
          </a:prstGeom>
        </p:spPr>
        <p:txBody>
          <a:bodyPr wrap="square" lIns="0" tIns="0" rIns="0" bIns="0" rtlCol="0" anchor="t">
            <a:spAutoFit/>
          </a:bodyPr>
          <a:lstStyle/>
          <a:p>
            <a:pPr marL="1036320" lvl="1" indent="-518160" algn="l">
              <a:lnSpc>
                <a:spcPts val="6816"/>
              </a:lnSpc>
              <a:buFont typeface="Arial"/>
              <a:buChar char="•"/>
            </a:pPr>
            <a:r>
              <a:rPr lang="en-US" sz="5500" dirty="0">
                <a:solidFill>
                  <a:srgbClr val="000000"/>
                </a:solidFill>
                <a:latin typeface="Calibri" panose="020F0502020204030204" pitchFamily="34" charset="0"/>
                <a:ea typeface="TT Ramillas"/>
                <a:cs typeface="Calibri" panose="020F0502020204030204" pitchFamily="34" charset="0"/>
                <a:sym typeface="TT Ramillas"/>
              </a:rPr>
              <a:t>We’ve all crossed someone else’s boundaries, probably without even knowing it </a:t>
            </a:r>
          </a:p>
          <a:p>
            <a:pPr marL="1036320" lvl="1" indent="-518160" algn="l">
              <a:lnSpc>
                <a:spcPts val="6816"/>
              </a:lnSpc>
              <a:buFont typeface="Arial"/>
              <a:buChar char="•"/>
            </a:pPr>
            <a:r>
              <a:rPr lang="en-US" sz="5500" dirty="0">
                <a:solidFill>
                  <a:srgbClr val="000000"/>
                </a:solidFill>
                <a:latin typeface="Calibri" panose="020F0502020204030204" pitchFamily="34" charset="0"/>
                <a:ea typeface="TT Ramillas"/>
                <a:cs typeface="Calibri" panose="020F0502020204030204" pitchFamily="34" charset="0"/>
                <a:sym typeface="TT Ramillas"/>
              </a:rPr>
              <a:t>Own up to the mistake </a:t>
            </a:r>
          </a:p>
          <a:p>
            <a:pPr marL="1036320" lvl="1" indent="-518160" algn="l">
              <a:lnSpc>
                <a:spcPts val="6816"/>
              </a:lnSpc>
              <a:buFont typeface="Arial"/>
              <a:buChar char="•"/>
            </a:pPr>
            <a:r>
              <a:rPr lang="en-US" sz="5500" dirty="0">
                <a:solidFill>
                  <a:srgbClr val="000000"/>
                </a:solidFill>
                <a:latin typeface="Calibri" panose="020F0502020204030204" pitchFamily="34" charset="0"/>
                <a:ea typeface="TT Ramillas"/>
                <a:cs typeface="Calibri" panose="020F0502020204030204" pitchFamily="34" charset="0"/>
                <a:sym typeface="TT Ramillas"/>
              </a:rPr>
              <a:t>Let the other person know that you’ll do better next time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801517" y="647700"/>
            <a:ext cx="10684965" cy="2769989"/>
          </a:xfrm>
          <a:prstGeom prst="rect">
            <a:avLst/>
          </a:prstGeom>
        </p:spPr>
        <p:txBody>
          <a:bodyPr wrap="square" lIns="0" tIns="0" rIns="0" bIns="0" rtlCol="0" anchor="t">
            <a:spAutoFit/>
          </a:bodyPr>
          <a:lstStyle/>
          <a:p>
            <a:pPr algn="ctr">
              <a:lnSpc>
                <a:spcPts val="10800"/>
              </a:lnSpc>
            </a:pPr>
            <a:r>
              <a:rPr lang="en-US" sz="9000" dirty="0">
                <a:solidFill>
                  <a:srgbClr val="000000"/>
                </a:solidFill>
                <a:latin typeface="Calibri" panose="020F0502020204030204" pitchFamily="34" charset="0"/>
                <a:ea typeface="TT Ramillas"/>
                <a:cs typeface="Calibri" panose="020F0502020204030204" pitchFamily="34" charset="0"/>
                <a:sym typeface="TT Ramillas"/>
              </a:rPr>
              <a:t>Why Are Boundaries Important?</a:t>
            </a:r>
          </a:p>
        </p:txBody>
      </p:sp>
      <p:sp>
        <p:nvSpPr>
          <p:cNvPr id="3" name="TextBox 3"/>
          <p:cNvSpPr txBox="1"/>
          <p:nvPr/>
        </p:nvSpPr>
        <p:spPr>
          <a:xfrm>
            <a:off x="2607305" y="3695700"/>
            <a:ext cx="13073387" cy="5471626"/>
          </a:xfrm>
          <a:prstGeom prst="rect">
            <a:avLst/>
          </a:prstGeom>
        </p:spPr>
        <p:txBody>
          <a:bodyPr wrap="square" lIns="0" tIns="0" rIns="0" bIns="0" rtlCol="0" anchor="t">
            <a:spAutoFit/>
          </a:bodyPr>
          <a:lstStyle/>
          <a:p>
            <a:pPr marL="1036320" lvl="1" indent="-518160" algn="l">
              <a:lnSpc>
                <a:spcPts val="7152"/>
              </a:lnSpc>
              <a:buFont typeface="Arial"/>
              <a:buChar char="•"/>
            </a:pPr>
            <a:r>
              <a:rPr lang="en-US" sz="4800" dirty="0">
                <a:solidFill>
                  <a:srgbClr val="000000"/>
                </a:solidFill>
                <a:latin typeface="Calibri" panose="020F0502020204030204" pitchFamily="34" charset="0"/>
                <a:ea typeface="TT Ramillas"/>
                <a:cs typeface="Calibri" panose="020F0502020204030204" pitchFamily="34" charset="0"/>
                <a:sym typeface="TT Ramillas"/>
              </a:rPr>
              <a:t>There are consequences to not respecting other people’s boundaries</a:t>
            </a:r>
          </a:p>
          <a:p>
            <a:pPr marL="1036320" lvl="1" indent="-518160" algn="l">
              <a:lnSpc>
                <a:spcPts val="7152"/>
              </a:lnSpc>
              <a:buFont typeface="Arial"/>
              <a:buChar char="•"/>
            </a:pPr>
            <a:r>
              <a:rPr lang="en-US" sz="4800" dirty="0">
                <a:solidFill>
                  <a:srgbClr val="000000"/>
                </a:solidFill>
                <a:latin typeface="Calibri" panose="020F0502020204030204" pitchFamily="34" charset="0"/>
                <a:ea typeface="TT Ramillas"/>
                <a:cs typeface="Calibri" panose="020F0502020204030204" pitchFamily="34" charset="0"/>
                <a:sym typeface="TT Ramillas"/>
              </a:rPr>
              <a:t>Boundaries help determine what is okay or not okay in a relationship</a:t>
            </a:r>
          </a:p>
          <a:p>
            <a:pPr marL="1036320" lvl="1" indent="-518160" algn="l">
              <a:lnSpc>
                <a:spcPts val="7152"/>
              </a:lnSpc>
              <a:buFont typeface="Arial"/>
              <a:buChar char="•"/>
            </a:pPr>
            <a:r>
              <a:rPr lang="en-US" sz="4800" dirty="0">
                <a:solidFill>
                  <a:srgbClr val="000000"/>
                </a:solidFill>
                <a:latin typeface="Calibri" panose="020F0502020204030204" pitchFamily="34" charset="0"/>
                <a:ea typeface="TT Ramillas"/>
                <a:cs typeface="Calibri" panose="020F0502020204030204" pitchFamily="34" charset="0"/>
                <a:sym typeface="TT Ramillas"/>
              </a:rPr>
              <a:t>Respecting boundaries shows the other person that you care about them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473890" y="1400471"/>
            <a:ext cx="13340219" cy="1228725"/>
          </a:xfrm>
          <a:prstGeom prst="rect">
            <a:avLst/>
          </a:prstGeom>
        </p:spPr>
        <p:txBody>
          <a:bodyPr lIns="0" tIns="0" rIns="0" bIns="0" rtlCol="0" anchor="t">
            <a:spAutoFit/>
          </a:bodyPr>
          <a:lstStyle/>
          <a:p>
            <a:pPr algn="ctr">
              <a:lnSpc>
                <a:spcPts val="9600"/>
              </a:lnSpc>
            </a:pPr>
            <a:r>
              <a:rPr lang="en-US" sz="8500" dirty="0">
                <a:solidFill>
                  <a:srgbClr val="000000"/>
                </a:solidFill>
                <a:latin typeface="Calibri" panose="020F0502020204030204" pitchFamily="34" charset="0"/>
                <a:ea typeface="TT Ramillas Bold"/>
                <a:cs typeface="Calibri" panose="020F0502020204030204" pitchFamily="34" charset="0"/>
                <a:sym typeface="TT Ramillas Bold"/>
              </a:rPr>
              <a:t>Activity Part 1</a:t>
            </a:r>
          </a:p>
        </p:txBody>
      </p:sp>
      <p:sp>
        <p:nvSpPr>
          <p:cNvPr id="3" name="TextBox 3"/>
          <p:cNvSpPr txBox="1"/>
          <p:nvPr/>
        </p:nvSpPr>
        <p:spPr>
          <a:xfrm>
            <a:off x="2344172" y="3094842"/>
            <a:ext cx="13599654" cy="5818901"/>
          </a:xfrm>
          <a:prstGeom prst="rect">
            <a:avLst/>
          </a:prstGeom>
        </p:spPr>
        <p:txBody>
          <a:bodyPr wrap="square" lIns="0" tIns="0" rIns="0" bIns="0" rtlCol="0" anchor="t">
            <a:spAutoFit/>
          </a:bodyPr>
          <a:lstStyle/>
          <a:p>
            <a:pPr marL="1079501" lvl="1" indent="-539750" algn="l">
              <a:lnSpc>
                <a:spcPts val="6500"/>
              </a:lnSpc>
              <a:buFont typeface="Arial"/>
              <a:buChar char="•"/>
            </a:pPr>
            <a:r>
              <a:rPr lang="en-US" sz="5500" dirty="0">
                <a:solidFill>
                  <a:srgbClr val="000000"/>
                </a:solidFill>
                <a:latin typeface="Calibri" panose="020F0502020204030204" pitchFamily="34" charset="0"/>
                <a:ea typeface="TT Ramillas"/>
                <a:cs typeface="Calibri" panose="020F0502020204030204" pitchFamily="34" charset="0"/>
                <a:sym typeface="TT Ramillas"/>
              </a:rPr>
              <a:t>Everyone will fill out an anonymous survey independently </a:t>
            </a:r>
          </a:p>
          <a:p>
            <a:pPr marL="2159001" lvl="2" indent="-719667" algn="l">
              <a:lnSpc>
                <a:spcPts val="6500"/>
              </a:lnSpc>
              <a:buFont typeface="Arial"/>
              <a:buChar char="⚬"/>
            </a:pPr>
            <a:r>
              <a:rPr lang="en-US" sz="5500" dirty="0">
                <a:solidFill>
                  <a:srgbClr val="000000"/>
                </a:solidFill>
                <a:latin typeface="Calibri" panose="020F0502020204030204" pitchFamily="34" charset="0"/>
                <a:ea typeface="TT Ramillas"/>
                <a:cs typeface="Calibri" panose="020F0502020204030204" pitchFamily="34" charset="0"/>
                <a:sym typeface="TT Ramillas"/>
              </a:rPr>
              <a:t>The survey questions are optional, but please fill out as much of the survey as you’re comfortable with </a:t>
            </a:r>
          </a:p>
          <a:p>
            <a:pPr marL="1079501" lvl="1" indent="-539750" algn="l">
              <a:lnSpc>
                <a:spcPts val="6500"/>
              </a:lnSpc>
              <a:buFont typeface="Arial"/>
              <a:buChar char="•"/>
            </a:pPr>
            <a:r>
              <a:rPr lang="en-US" sz="5500" dirty="0">
                <a:solidFill>
                  <a:srgbClr val="000000"/>
                </a:solidFill>
                <a:latin typeface="Calibri" panose="020F0502020204030204" pitchFamily="34" charset="0"/>
                <a:ea typeface="TT Ramillas"/>
                <a:cs typeface="Calibri" panose="020F0502020204030204" pitchFamily="34" charset="0"/>
                <a:sym typeface="TT Ramillas"/>
              </a:rPr>
              <a:t>Once everyone is finished, wait for further instructions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4987369" y="952500"/>
            <a:ext cx="8313262" cy="1149350"/>
          </a:xfrm>
          <a:prstGeom prst="rect">
            <a:avLst/>
          </a:prstGeom>
        </p:spPr>
        <p:txBody>
          <a:bodyPr lIns="0" tIns="0" rIns="0" bIns="0" rtlCol="0" anchor="t">
            <a:spAutoFit/>
          </a:bodyPr>
          <a:lstStyle/>
          <a:p>
            <a:pPr algn="ctr">
              <a:lnSpc>
                <a:spcPts val="8800"/>
              </a:lnSpc>
            </a:pPr>
            <a:r>
              <a:rPr lang="en-US" sz="8500" dirty="0">
                <a:solidFill>
                  <a:srgbClr val="000000"/>
                </a:solidFill>
                <a:latin typeface="Calibri" panose="020F0502020204030204" pitchFamily="34" charset="0"/>
                <a:ea typeface="TT Ramillas Bold"/>
                <a:cs typeface="Calibri" panose="020F0502020204030204" pitchFamily="34" charset="0"/>
                <a:sym typeface="TT Ramillas Bold"/>
              </a:rPr>
              <a:t>Activity Part 2</a:t>
            </a:r>
          </a:p>
        </p:txBody>
      </p:sp>
      <p:sp>
        <p:nvSpPr>
          <p:cNvPr id="5" name="TextBox 5"/>
          <p:cNvSpPr txBox="1"/>
          <p:nvPr/>
        </p:nvSpPr>
        <p:spPr>
          <a:xfrm>
            <a:off x="2260707" y="2296035"/>
            <a:ext cx="13766586" cy="7038465"/>
          </a:xfrm>
          <a:prstGeom prst="rect">
            <a:avLst/>
          </a:prstGeom>
        </p:spPr>
        <p:txBody>
          <a:bodyPr wrap="square" lIns="0" tIns="0" rIns="0" bIns="0" rtlCol="0" anchor="t">
            <a:spAutoFit/>
          </a:bodyPr>
          <a:lstStyle/>
          <a:p>
            <a:pPr marL="906777" lvl="1" indent="-453388" algn="l">
              <a:lnSpc>
                <a:spcPts val="5459"/>
              </a:lnSpc>
              <a:buFont typeface="Arial"/>
              <a:buChar char="•"/>
            </a:pPr>
            <a:r>
              <a:rPr lang="en-US" sz="4199" dirty="0">
                <a:solidFill>
                  <a:srgbClr val="000000"/>
                </a:solidFill>
                <a:latin typeface="Calibri" panose="020F0502020204030204" pitchFamily="34" charset="0"/>
                <a:ea typeface="TT Ramillas"/>
                <a:cs typeface="Calibri" panose="020F0502020204030204" pitchFamily="34" charset="0"/>
                <a:sym typeface="TT Ramillas"/>
              </a:rPr>
              <a:t>Please crumple up your paper</a:t>
            </a:r>
          </a:p>
          <a:p>
            <a:pPr marL="906777" lvl="1" indent="-453388" algn="l">
              <a:lnSpc>
                <a:spcPts val="5459"/>
              </a:lnSpc>
              <a:buFont typeface="Arial"/>
              <a:buChar char="•"/>
            </a:pPr>
            <a:r>
              <a:rPr lang="en-US" sz="4199" dirty="0">
                <a:solidFill>
                  <a:srgbClr val="000000"/>
                </a:solidFill>
                <a:latin typeface="Calibri" panose="020F0502020204030204" pitchFamily="34" charset="0"/>
                <a:ea typeface="TT Ramillas"/>
                <a:cs typeface="Calibri" panose="020F0502020204030204" pitchFamily="34" charset="0"/>
                <a:sym typeface="TT Ramillas"/>
              </a:rPr>
              <a:t>Throw your paper to the front of the room</a:t>
            </a:r>
          </a:p>
          <a:p>
            <a:pPr marL="906777" lvl="1" indent="-453388" algn="l">
              <a:lnSpc>
                <a:spcPts val="5459"/>
              </a:lnSpc>
              <a:buFont typeface="Arial"/>
              <a:buChar char="•"/>
            </a:pPr>
            <a:r>
              <a:rPr lang="en-US" sz="4199" dirty="0">
                <a:solidFill>
                  <a:srgbClr val="000000"/>
                </a:solidFill>
                <a:latin typeface="Calibri" panose="020F0502020204030204" pitchFamily="34" charset="0"/>
                <a:ea typeface="TT Ramillas"/>
                <a:cs typeface="Calibri" panose="020F0502020204030204" pitchFamily="34" charset="0"/>
                <a:sym typeface="TT Ramillas"/>
              </a:rPr>
              <a:t>Pick up a random crumpled up paper</a:t>
            </a:r>
          </a:p>
          <a:p>
            <a:pPr marL="1813554" lvl="2" indent="-604518" algn="l">
              <a:lnSpc>
                <a:spcPts val="5459"/>
              </a:lnSpc>
              <a:buFont typeface="Arial"/>
              <a:buChar char="⚬"/>
            </a:pPr>
            <a:r>
              <a:rPr lang="en-US" sz="4199" dirty="0">
                <a:solidFill>
                  <a:srgbClr val="000000"/>
                </a:solidFill>
                <a:latin typeface="Calibri" panose="020F0502020204030204" pitchFamily="34" charset="0"/>
                <a:ea typeface="TT Ramillas"/>
                <a:cs typeface="Calibri" panose="020F0502020204030204" pitchFamily="34" charset="0"/>
                <a:sym typeface="TT Ramillas"/>
              </a:rPr>
              <a:t>You’ll ideally have someone else’s survey</a:t>
            </a:r>
          </a:p>
          <a:p>
            <a:pPr marL="906777" lvl="1" indent="-453388" algn="l">
              <a:lnSpc>
                <a:spcPts val="5459"/>
              </a:lnSpc>
              <a:buFont typeface="Arial"/>
              <a:buChar char="•"/>
            </a:pPr>
            <a:r>
              <a:rPr lang="en-US" sz="4199" dirty="0">
                <a:solidFill>
                  <a:srgbClr val="000000"/>
                </a:solidFill>
                <a:latin typeface="Calibri" panose="020F0502020204030204" pitchFamily="34" charset="0"/>
                <a:ea typeface="TT Ramillas"/>
                <a:cs typeface="Calibri" panose="020F0502020204030204" pitchFamily="34" charset="0"/>
                <a:sym typeface="TT Ramillas"/>
              </a:rPr>
              <a:t>One side of the room will be “comfortable” </a:t>
            </a:r>
          </a:p>
          <a:p>
            <a:pPr marL="906777" lvl="1" indent="-453388" algn="l">
              <a:lnSpc>
                <a:spcPts val="5459"/>
              </a:lnSpc>
              <a:buFont typeface="Arial"/>
              <a:buChar char="•"/>
            </a:pPr>
            <a:r>
              <a:rPr lang="en-US" sz="4199" dirty="0">
                <a:solidFill>
                  <a:srgbClr val="000000"/>
                </a:solidFill>
                <a:latin typeface="Calibri" panose="020F0502020204030204" pitchFamily="34" charset="0"/>
                <a:ea typeface="TT Ramillas"/>
                <a:cs typeface="Calibri" panose="020F0502020204030204" pitchFamily="34" charset="0"/>
                <a:sym typeface="TT Ramillas"/>
              </a:rPr>
              <a:t>The other side of the room will be “not comfortable”</a:t>
            </a:r>
          </a:p>
          <a:p>
            <a:pPr marL="1813554" lvl="2" indent="-604518" algn="l">
              <a:lnSpc>
                <a:spcPts val="5459"/>
              </a:lnSpc>
              <a:buFont typeface="Arial"/>
              <a:buChar char="⚬"/>
            </a:pPr>
            <a:r>
              <a:rPr lang="en-US" sz="4199" dirty="0">
                <a:solidFill>
                  <a:srgbClr val="000000"/>
                </a:solidFill>
                <a:latin typeface="Calibri" panose="020F0502020204030204" pitchFamily="34" charset="0"/>
                <a:ea typeface="TT Ramillas"/>
                <a:cs typeface="Calibri" panose="020F0502020204030204" pitchFamily="34" charset="0"/>
                <a:sym typeface="TT Ramillas"/>
              </a:rPr>
              <a:t>Everything in the middle is a spectrum </a:t>
            </a:r>
          </a:p>
          <a:p>
            <a:pPr marL="906777" lvl="1" indent="-453388" algn="l">
              <a:lnSpc>
                <a:spcPts val="5459"/>
              </a:lnSpc>
              <a:buFont typeface="Arial"/>
              <a:buChar char="•"/>
            </a:pPr>
            <a:r>
              <a:rPr lang="en-US" sz="4199" dirty="0">
                <a:solidFill>
                  <a:srgbClr val="000000"/>
                </a:solidFill>
                <a:latin typeface="Calibri" panose="020F0502020204030204" pitchFamily="34" charset="0"/>
                <a:ea typeface="TT Ramillas"/>
                <a:cs typeface="Calibri" panose="020F0502020204030204" pitchFamily="34" charset="0"/>
                <a:sym typeface="TT Ramillas"/>
              </a:rPr>
              <a:t>As a group, we will go through the survey questions</a:t>
            </a:r>
          </a:p>
          <a:p>
            <a:pPr marL="1813554" lvl="2" indent="-604518" algn="l">
              <a:lnSpc>
                <a:spcPts val="5459"/>
              </a:lnSpc>
              <a:buFont typeface="Arial"/>
              <a:buChar char="⚬"/>
            </a:pPr>
            <a:r>
              <a:rPr lang="en-US" sz="4199" dirty="0">
                <a:solidFill>
                  <a:srgbClr val="000000"/>
                </a:solidFill>
                <a:latin typeface="Calibri" panose="020F0502020204030204" pitchFamily="34" charset="0"/>
                <a:ea typeface="TT Ramillas"/>
                <a:cs typeface="Calibri" panose="020F0502020204030204" pitchFamily="34" charset="0"/>
                <a:sym typeface="TT Ramillas"/>
              </a:rPr>
              <a:t>Move to whichever side of the classroom based on the responses on the paper you picked up</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2" descr="Logo for Harborview Abuse &amp; Trauma Center"/>
          <p:cNvSpPr/>
          <p:nvPr/>
        </p:nvSpPr>
        <p:spPr>
          <a:xfrm>
            <a:off x="15451501" y="8585101"/>
            <a:ext cx="2836499" cy="1701899"/>
          </a:xfrm>
          <a:custGeom>
            <a:avLst/>
            <a:gdLst/>
            <a:ahLst/>
            <a:cxnLst/>
            <a:rect l="l" t="t" r="r" b="b"/>
            <a:pathLst>
              <a:path w="2836499" h="1701899">
                <a:moveTo>
                  <a:pt x="0" y="0"/>
                </a:moveTo>
                <a:lnTo>
                  <a:pt x="2836499" y="0"/>
                </a:lnTo>
                <a:lnTo>
                  <a:pt x="2836499" y="1701899"/>
                </a:lnTo>
                <a:lnTo>
                  <a:pt x="0" y="1701899"/>
                </a:lnTo>
                <a:lnTo>
                  <a:pt x="0" y="0"/>
                </a:lnTo>
                <a:close/>
              </a:path>
            </a:pathLst>
          </a:custGeom>
          <a:blipFill>
            <a:blip r:embed="rId3"/>
            <a:stretch>
              <a:fillRect/>
            </a:stretch>
          </a:blipFill>
        </p:spPr>
        <p:txBody>
          <a:bodyPr/>
          <a:lstStyle/>
          <a:p>
            <a:endParaRPr lang="en-US"/>
          </a:p>
        </p:txBody>
      </p:sp>
      <p:sp>
        <p:nvSpPr>
          <p:cNvPr id="13" name="TextBox 13"/>
          <p:cNvSpPr txBox="1"/>
          <p:nvPr/>
        </p:nvSpPr>
        <p:spPr>
          <a:xfrm>
            <a:off x="4020144" y="4143375"/>
            <a:ext cx="10247711" cy="2143125"/>
          </a:xfrm>
          <a:prstGeom prst="rect">
            <a:avLst/>
          </a:prstGeom>
        </p:spPr>
        <p:txBody>
          <a:bodyPr lIns="0" tIns="0" rIns="0" bIns="0" rtlCol="0" anchor="t">
            <a:spAutoFit/>
          </a:bodyPr>
          <a:lstStyle/>
          <a:p>
            <a:pPr algn="ctr">
              <a:lnSpc>
                <a:spcPts val="16500"/>
              </a:lnSpc>
            </a:pPr>
            <a:r>
              <a:rPr lang="en-US" sz="15000" dirty="0">
                <a:solidFill>
                  <a:srgbClr val="000000"/>
                </a:solidFill>
                <a:latin typeface="Calibri" panose="020F0502020204030204" pitchFamily="34" charset="0"/>
                <a:ea typeface="TT Ramillas"/>
                <a:cs typeface="Calibri" panose="020F0502020204030204" pitchFamily="34" charset="0"/>
                <a:sym typeface="TT Ramillas"/>
              </a:rPr>
              <a:t>Thank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6"/>
          <p:cNvSpPr txBox="1"/>
          <p:nvPr/>
        </p:nvSpPr>
        <p:spPr>
          <a:xfrm>
            <a:off x="3987752" y="949738"/>
            <a:ext cx="10312496" cy="1369695"/>
          </a:xfrm>
          <a:prstGeom prst="rect">
            <a:avLst/>
          </a:prstGeom>
        </p:spPr>
        <p:txBody>
          <a:bodyPr lIns="0" tIns="0" rIns="0" bIns="0" rtlCol="0" anchor="t">
            <a:spAutoFit/>
          </a:bodyPr>
          <a:lstStyle/>
          <a:p>
            <a:pPr algn="ctr">
              <a:lnSpc>
                <a:spcPts val="10560"/>
              </a:lnSpc>
            </a:pPr>
            <a:r>
              <a:rPr lang="en-US" sz="9600" dirty="0">
                <a:solidFill>
                  <a:srgbClr val="000000"/>
                </a:solidFill>
                <a:latin typeface="Calibri" panose="020F0502020204030204" pitchFamily="34" charset="0"/>
                <a:ea typeface="TT Ramillas"/>
                <a:cs typeface="Calibri" panose="020F0502020204030204" pitchFamily="34" charset="0"/>
                <a:sym typeface="TT Ramillas"/>
              </a:rPr>
              <a:t>Gentle Reminders</a:t>
            </a:r>
          </a:p>
        </p:txBody>
      </p:sp>
      <p:sp>
        <p:nvSpPr>
          <p:cNvPr id="17" name="TextBox 17"/>
          <p:cNvSpPr txBox="1"/>
          <p:nvPr/>
        </p:nvSpPr>
        <p:spPr>
          <a:xfrm>
            <a:off x="393931" y="9795067"/>
            <a:ext cx="11905571" cy="406400"/>
          </a:xfrm>
          <a:prstGeom prst="rect">
            <a:avLst/>
          </a:prstGeom>
        </p:spPr>
        <p:txBody>
          <a:bodyPr lIns="0" tIns="0" rIns="0" bIns="0" rtlCol="0" anchor="t">
            <a:spAutoFit/>
          </a:bodyPr>
          <a:lstStyle/>
          <a:p>
            <a:pPr algn="l">
              <a:lnSpc>
                <a:spcPts val="3249"/>
              </a:lnSpc>
            </a:pPr>
            <a:r>
              <a:rPr lang="en-US" sz="2499" dirty="0">
                <a:solidFill>
                  <a:srgbClr val="000000"/>
                </a:solidFill>
                <a:latin typeface="Calibri" panose="020F0502020204030204" pitchFamily="34" charset="0"/>
                <a:ea typeface="TT Ramillas"/>
                <a:cs typeface="Calibri" panose="020F0502020204030204" pitchFamily="34" charset="0"/>
                <a:sym typeface="TT Ramillas"/>
              </a:rPr>
              <a:t>*Mandated reporters will have to report if a student has been assaulted or abused </a:t>
            </a:r>
          </a:p>
        </p:txBody>
      </p:sp>
      <p:sp>
        <p:nvSpPr>
          <p:cNvPr id="18" name="TextBox 18"/>
          <p:cNvSpPr txBox="1"/>
          <p:nvPr/>
        </p:nvSpPr>
        <p:spPr>
          <a:xfrm>
            <a:off x="3987752" y="3294918"/>
            <a:ext cx="8397082" cy="1005840"/>
          </a:xfrm>
          <a:prstGeom prst="rect">
            <a:avLst/>
          </a:prstGeom>
        </p:spPr>
        <p:txBody>
          <a:bodyPr lIns="0" tIns="0" rIns="0" bIns="0" rtlCol="0" anchor="t">
            <a:spAutoFit/>
          </a:bodyPr>
          <a:lstStyle/>
          <a:p>
            <a:pPr algn="l">
              <a:lnSpc>
                <a:spcPts val="8190"/>
              </a:lnSpc>
              <a:spcBef>
                <a:spcPct val="0"/>
              </a:spcBef>
            </a:pPr>
            <a:r>
              <a:rPr lang="en-US" sz="6300" dirty="0">
                <a:solidFill>
                  <a:srgbClr val="000000"/>
                </a:solidFill>
                <a:latin typeface="Calibri" panose="020F0502020204030204" pitchFamily="34" charset="0"/>
                <a:ea typeface="TT Ramillas"/>
                <a:cs typeface="Calibri" panose="020F0502020204030204" pitchFamily="34" charset="0"/>
                <a:sym typeface="TT Ramillas"/>
              </a:rPr>
              <a:t>1. Be respectful of others </a:t>
            </a:r>
          </a:p>
        </p:txBody>
      </p:sp>
      <p:sp>
        <p:nvSpPr>
          <p:cNvPr id="19" name="TextBox 19"/>
          <p:cNvSpPr txBox="1"/>
          <p:nvPr/>
        </p:nvSpPr>
        <p:spPr>
          <a:xfrm>
            <a:off x="3987752" y="5143500"/>
            <a:ext cx="10980341" cy="1002006"/>
          </a:xfrm>
          <a:prstGeom prst="rect">
            <a:avLst/>
          </a:prstGeom>
        </p:spPr>
        <p:txBody>
          <a:bodyPr wrap="square" lIns="0" tIns="0" rIns="0" bIns="0" rtlCol="0" anchor="t">
            <a:spAutoFit/>
          </a:bodyPr>
          <a:lstStyle/>
          <a:p>
            <a:pPr algn="l">
              <a:lnSpc>
                <a:spcPts val="8190"/>
              </a:lnSpc>
              <a:spcBef>
                <a:spcPct val="0"/>
              </a:spcBef>
            </a:pPr>
            <a:r>
              <a:rPr lang="en-US" sz="6300" dirty="0">
                <a:solidFill>
                  <a:srgbClr val="000000"/>
                </a:solidFill>
                <a:latin typeface="Calibri" panose="020F0502020204030204" pitchFamily="34" charset="0"/>
                <a:ea typeface="TT Ramillas"/>
                <a:cs typeface="Calibri" panose="020F0502020204030204" pitchFamily="34" charset="0"/>
                <a:sym typeface="TT Ramillas"/>
              </a:rPr>
              <a:t>2. Be mindful of what you share*</a:t>
            </a:r>
          </a:p>
        </p:txBody>
      </p:sp>
      <p:sp>
        <p:nvSpPr>
          <p:cNvPr id="20" name="TextBox 20"/>
          <p:cNvSpPr txBox="1"/>
          <p:nvPr/>
        </p:nvSpPr>
        <p:spPr>
          <a:xfrm>
            <a:off x="4009523" y="6988249"/>
            <a:ext cx="7805057" cy="1002006"/>
          </a:xfrm>
          <a:prstGeom prst="rect">
            <a:avLst/>
          </a:prstGeom>
        </p:spPr>
        <p:txBody>
          <a:bodyPr wrap="square" lIns="0" tIns="0" rIns="0" bIns="0" rtlCol="0" anchor="t">
            <a:spAutoFit/>
          </a:bodyPr>
          <a:lstStyle/>
          <a:p>
            <a:pPr algn="l">
              <a:lnSpc>
                <a:spcPts val="8190"/>
              </a:lnSpc>
              <a:spcBef>
                <a:spcPct val="0"/>
              </a:spcBef>
            </a:pPr>
            <a:r>
              <a:rPr lang="en-US" sz="6300" dirty="0">
                <a:solidFill>
                  <a:srgbClr val="000000"/>
                </a:solidFill>
                <a:latin typeface="Calibri" panose="020F0502020204030204" pitchFamily="34" charset="0"/>
                <a:ea typeface="TT Ramillas"/>
                <a:cs typeface="Calibri" panose="020F0502020204030204" pitchFamily="34" charset="0"/>
                <a:sym typeface="TT Ramillas"/>
              </a:rPr>
              <a:t>3. No shaming others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1332009" y="3857773"/>
            <a:ext cx="6511910" cy="1024890"/>
          </a:xfrm>
          <a:prstGeom prst="rect">
            <a:avLst/>
          </a:prstGeom>
        </p:spPr>
        <p:txBody>
          <a:bodyPr lIns="0" tIns="0" rIns="0" bIns="0" rtlCol="0" anchor="t">
            <a:spAutoFit/>
          </a:bodyPr>
          <a:lstStyle/>
          <a:p>
            <a:pPr algn="l">
              <a:lnSpc>
                <a:spcPts val="7920"/>
              </a:lnSpc>
            </a:pPr>
            <a:r>
              <a:rPr lang="en-US" sz="7200" dirty="0">
                <a:solidFill>
                  <a:srgbClr val="000000"/>
                </a:solidFill>
                <a:latin typeface="Calibri" panose="020F0502020204030204" pitchFamily="34" charset="0"/>
                <a:ea typeface="TT Ramillas"/>
                <a:cs typeface="Calibri" panose="020F0502020204030204" pitchFamily="34" charset="0"/>
                <a:sym typeface="TT Ramillas"/>
              </a:rPr>
              <a:t>Today’s Agenda</a:t>
            </a:r>
          </a:p>
        </p:txBody>
      </p:sp>
      <p:sp>
        <p:nvSpPr>
          <p:cNvPr id="4" name="TextBox 4"/>
          <p:cNvSpPr txBox="1"/>
          <p:nvPr/>
        </p:nvSpPr>
        <p:spPr>
          <a:xfrm>
            <a:off x="1340385" y="5103690"/>
            <a:ext cx="6511910" cy="1320874"/>
          </a:xfrm>
          <a:prstGeom prst="rect">
            <a:avLst/>
          </a:prstGeom>
        </p:spPr>
        <p:txBody>
          <a:bodyPr lIns="0" tIns="0" rIns="0" bIns="0" rtlCol="0" anchor="t">
            <a:spAutoFit/>
          </a:bodyPr>
          <a:lstStyle/>
          <a:p>
            <a:pPr algn="l">
              <a:lnSpc>
                <a:spcPts val="5199"/>
              </a:lnSpc>
            </a:pPr>
            <a:r>
              <a:rPr lang="en-US" sz="3999" dirty="0">
                <a:solidFill>
                  <a:srgbClr val="000000"/>
                </a:solidFill>
                <a:latin typeface="Calibri" panose="020F0502020204030204" pitchFamily="34" charset="0"/>
                <a:ea typeface="TT Ramillas"/>
                <a:cs typeface="Calibri" panose="020F0502020204030204" pitchFamily="34" charset="0"/>
                <a:sym typeface="TT Ramillas"/>
              </a:rPr>
              <a:t>Here are the topics</a:t>
            </a:r>
          </a:p>
          <a:p>
            <a:pPr algn="l">
              <a:lnSpc>
                <a:spcPts val="5199"/>
              </a:lnSpc>
            </a:pPr>
            <a:r>
              <a:rPr lang="en-US" sz="3999" dirty="0">
                <a:solidFill>
                  <a:srgbClr val="000000"/>
                </a:solidFill>
                <a:latin typeface="Calibri" panose="020F0502020204030204" pitchFamily="34" charset="0"/>
                <a:ea typeface="TT Ramillas"/>
                <a:cs typeface="Calibri" panose="020F0502020204030204" pitchFamily="34" charset="0"/>
                <a:sym typeface="TT Ramillas"/>
              </a:rPr>
              <a:t>we will be discussing:</a:t>
            </a:r>
          </a:p>
        </p:txBody>
      </p:sp>
      <p:sp>
        <p:nvSpPr>
          <p:cNvPr id="13" name="TextBox 13"/>
          <p:cNvSpPr txBox="1"/>
          <p:nvPr/>
        </p:nvSpPr>
        <p:spPr>
          <a:xfrm>
            <a:off x="8942641" y="1980161"/>
            <a:ext cx="6946551" cy="874395"/>
          </a:xfrm>
          <a:prstGeom prst="rect">
            <a:avLst/>
          </a:prstGeom>
        </p:spPr>
        <p:txBody>
          <a:bodyPr wrap="square" lIns="0" tIns="0" rIns="0" bIns="0" rtlCol="0" anchor="t">
            <a:spAutoFit/>
          </a:bodyPr>
          <a:lstStyle/>
          <a:p>
            <a:pPr marL="685800" indent="-685800" algn="l">
              <a:lnSpc>
                <a:spcPts val="7020"/>
              </a:lnSpc>
              <a:spcBef>
                <a:spcPct val="0"/>
              </a:spcBef>
              <a:buFont typeface="Arial" panose="020B0604020202020204" pitchFamily="34" charset="0"/>
              <a:buChar char="•"/>
            </a:pPr>
            <a:r>
              <a:rPr lang="en-US" sz="5400" dirty="0">
                <a:solidFill>
                  <a:srgbClr val="000000"/>
                </a:solidFill>
                <a:latin typeface="Calibri" panose="020F0502020204030204" pitchFamily="34" charset="0"/>
                <a:ea typeface="TT Ramillas"/>
                <a:cs typeface="Calibri" panose="020F0502020204030204" pitchFamily="34" charset="0"/>
                <a:sym typeface="TT Ramillas"/>
              </a:rPr>
              <a:t>Discussion question</a:t>
            </a:r>
          </a:p>
        </p:txBody>
      </p:sp>
      <p:sp>
        <p:nvSpPr>
          <p:cNvPr id="14" name="TextBox 14"/>
          <p:cNvSpPr txBox="1"/>
          <p:nvPr/>
        </p:nvSpPr>
        <p:spPr>
          <a:xfrm>
            <a:off x="8942641" y="3461629"/>
            <a:ext cx="4170432" cy="874395"/>
          </a:xfrm>
          <a:prstGeom prst="rect">
            <a:avLst/>
          </a:prstGeom>
        </p:spPr>
        <p:txBody>
          <a:bodyPr wrap="square" lIns="0" tIns="0" rIns="0" bIns="0" rtlCol="0" anchor="t">
            <a:spAutoFit/>
          </a:bodyPr>
          <a:lstStyle/>
          <a:p>
            <a:pPr marL="685800" indent="-685800" algn="l">
              <a:lnSpc>
                <a:spcPts val="7020"/>
              </a:lnSpc>
              <a:spcBef>
                <a:spcPct val="0"/>
              </a:spcBef>
              <a:buFont typeface="Arial" panose="020B0604020202020204" pitchFamily="34" charset="0"/>
              <a:buChar char="•"/>
            </a:pPr>
            <a:r>
              <a:rPr lang="en-US" sz="5400" dirty="0">
                <a:solidFill>
                  <a:srgbClr val="000000"/>
                </a:solidFill>
                <a:latin typeface="Calibri" panose="020F0502020204030204" pitchFamily="34" charset="0"/>
                <a:ea typeface="TT Ramillas"/>
                <a:cs typeface="Calibri" panose="020F0502020204030204" pitchFamily="34" charset="0"/>
                <a:sym typeface="TT Ramillas"/>
              </a:rPr>
              <a:t>Definitions</a:t>
            </a:r>
          </a:p>
        </p:txBody>
      </p:sp>
      <p:sp>
        <p:nvSpPr>
          <p:cNvPr id="15" name="TextBox 15"/>
          <p:cNvSpPr txBox="1"/>
          <p:nvPr/>
        </p:nvSpPr>
        <p:spPr>
          <a:xfrm>
            <a:off x="8942641" y="4943096"/>
            <a:ext cx="6794151" cy="874395"/>
          </a:xfrm>
          <a:prstGeom prst="rect">
            <a:avLst/>
          </a:prstGeom>
        </p:spPr>
        <p:txBody>
          <a:bodyPr wrap="square" lIns="0" tIns="0" rIns="0" bIns="0" rtlCol="0" anchor="t">
            <a:spAutoFit/>
          </a:bodyPr>
          <a:lstStyle/>
          <a:p>
            <a:pPr marL="685800" indent="-685800" algn="l">
              <a:lnSpc>
                <a:spcPts val="7020"/>
              </a:lnSpc>
              <a:spcBef>
                <a:spcPct val="0"/>
              </a:spcBef>
              <a:buFont typeface="Arial" panose="020B0604020202020204" pitchFamily="34" charset="0"/>
              <a:buChar char="•"/>
            </a:pPr>
            <a:r>
              <a:rPr lang="en-US" sz="5400" dirty="0">
                <a:solidFill>
                  <a:srgbClr val="000000"/>
                </a:solidFill>
                <a:latin typeface="Calibri" panose="020F0502020204030204" pitchFamily="34" charset="0"/>
                <a:ea typeface="TT Ramillas"/>
                <a:cs typeface="Calibri" panose="020F0502020204030204" pitchFamily="34" charset="0"/>
                <a:sym typeface="TT Ramillas"/>
              </a:rPr>
              <a:t>Setting boundaries</a:t>
            </a:r>
          </a:p>
        </p:txBody>
      </p:sp>
      <p:sp>
        <p:nvSpPr>
          <p:cNvPr id="16" name="TextBox 16"/>
          <p:cNvSpPr txBox="1"/>
          <p:nvPr/>
        </p:nvSpPr>
        <p:spPr>
          <a:xfrm>
            <a:off x="8942640" y="6424564"/>
            <a:ext cx="8013351" cy="874395"/>
          </a:xfrm>
          <a:prstGeom prst="rect">
            <a:avLst/>
          </a:prstGeom>
        </p:spPr>
        <p:txBody>
          <a:bodyPr wrap="square" lIns="0" tIns="0" rIns="0" bIns="0" rtlCol="0" anchor="t">
            <a:spAutoFit/>
          </a:bodyPr>
          <a:lstStyle/>
          <a:p>
            <a:pPr marL="685800" indent="-685800" algn="l">
              <a:lnSpc>
                <a:spcPts val="7020"/>
              </a:lnSpc>
              <a:spcBef>
                <a:spcPct val="0"/>
              </a:spcBef>
              <a:buFont typeface="Arial" panose="020B0604020202020204" pitchFamily="34" charset="0"/>
              <a:buChar char="•"/>
            </a:pPr>
            <a:r>
              <a:rPr lang="en-US" sz="5400" dirty="0">
                <a:solidFill>
                  <a:srgbClr val="000000"/>
                </a:solidFill>
                <a:latin typeface="Calibri" panose="020F0502020204030204" pitchFamily="34" charset="0"/>
                <a:ea typeface="TT Ramillas"/>
                <a:cs typeface="Calibri" panose="020F0502020204030204" pitchFamily="34" charset="0"/>
                <a:sym typeface="TT Ramillas"/>
              </a:rPr>
              <a:t>Respecting boundaries</a:t>
            </a:r>
          </a:p>
        </p:txBody>
      </p:sp>
      <p:sp>
        <p:nvSpPr>
          <p:cNvPr id="17" name="TextBox 17"/>
          <p:cNvSpPr txBox="1"/>
          <p:nvPr/>
        </p:nvSpPr>
        <p:spPr>
          <a:xfrm>
            <a:off x="8942640" y="7906032"/>
            <a:ext cx="3060351" cy="874395"/>
          </a:xfrm>
          <a:prstGeom prst="rect">
            <a:avLst/>
          </a:prstGeom>
        </p:spPr>
        <p:txBody>
          <a:bodyPr wrap="square" lIns="0" tIns="0" rIns="0" bIns="0" rtlCol="0" anchor="t">
            <a:spAutoFit/>
          </a:bodyPr>
          <a:lstStyle/>
          <a:p>
            <a:pPr marL="685800" indent="-685800" algn="l">
              <a:lnSpc>
                <a:spcPts val="7020"/>
              </a:lnSpc>
              <a:spcBef>
                <a:spcPct val="0"/>
              </a:spcBef>
              <a:buFont typeface="Arial" panose="020B0604020202020204" pitchFamily="34" charset="0"/>
              <a:buChar char="•"/>
            </a:pPr>
            <a:r>
              <a:rPr lang="en-US" sz="5400" dirty="0">
                <a:solidFill>
                  <a:srgbClr val="000000"/>
                </a:solidFill>
                <a:latin typeface="Calibri" panose="020F0502020204030204" pitchFamily="34" charset="0"/>
                <a:ea typeface="TT Ramillas"/>
                <a:cs typeface="Calibri" panose="020F0502020204030204" pitchFamily="34" charset="0"/>
                <a:sym typeface="TT Ramillas"/>
              </a:rPr>
              <a:t>Activity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3633774" y="3095625"/>
            <a:ext cx="11020451" cy="4238625"/>
          </a:xfrm>
          <a:prstGeom prst="rect">
            <a:avLst/>
          </a:prstGeom>
        </p:spPr>
        <p:txBody>
          <a:bodyPr lIns="0" tIns="0" rIns="0" bIns="0" rtlCol="0" anchor="t">
            <a:spAutoFit/>
          </a:bodyPr>
          <a:lstStyle/>
          <a:p>
            <a:pPr algn="ctr">
              <a:lnSpc>
                <a:spcPts val="16500"/>
              </a:lnSpc>
            </a:pPr>
            <a:r>
              <a:rPr lang="en-US" sz="15000" dirty="0">
                <a:solidFill>
                  <a:srgbClr val="000000"/>
                </a:solidFill>
                <a:latin typeface="Calibri" panose="020F0502020204030204" pitchFamily="34" charset="0"/>
                <a:ea typeface="TT Ramillas"/>
                <a:cs typeface="Calibri" panose="020F0502020204030204" pitchFamily="34" charset="0"/>
                <a:sym typeface="TT Ramillas"/>
              </a:rPr>
              <a:t>What are boundaries?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3293523" y="1257300"/>
            <a:ext cx="11700954" cy="1359346"/>
          </a:xfrm>
          <a:prstGeom prst="rect">
            <a:avLst/>
          </a:prstGeom>
        </p:spPr>
        <p:txBody>
          <a:bodyPr wrap="square" lIns="0" tIns="0" rIns="0" bIns="0" rtlCol="0" anchor="t">
            <a:spAutoFit/>
          </a:bodyPr>
          <a:lstStyle/>
          <a:p>
            <a:pPr algn="ctr">
              <a:lnSpc>
                <a:spcPts val="10560"/>
              </a:lnSpc>
            </a:pPr>
            <a:r>
              <a:rPr lang="en-US" sz="9600" dirty="0">
                <a:solidFill>
                  <a:srgbClr val="000000"/>
                </a:solidFill>
                <a:latin typeface="Calibri" panose="020F0502020204030204" pitchFamily="34" charset="0"/>
                <a:ea typeface="TT Ramillas"/>
                <a:cs typeface="Calibri" panose="020F0502020204030204" pitchFamily="34" charset="0"/>
                <a:sym typeface="TT Ramillas"/>
              </a:rPr>
              <a:t>What are </a:t>
            </a:r>
            <a:r>
              <a:rPr lang="en-US" sz="9600" dirty="0">
                <a:solidFill>
                  <a:srgbClr val="000000"/>
                </a:solidFill>
                <a:latin typeface="Calibri" panose="020F0502020204030204" pitchFamily="34" charset="0"/>
                <a:ea typeface="TT Ramillas Bold"/>
                <a:cs typeface="Calibri" panose="020F0502020204030204" pitchFamily="34" charset="0"/>
                <a:sym typeface="TT Ramillas Bold"/>
              </a:rPr>
              <a:t>Boundaries?</a:t>
            </a:r>
          </a:p>
        </p:txBody>
      </p:sp>
      <p:sp>
        <p:nvSpPr>
          <p:cNvPr id="3" name="TextBox 3"/>
          <p:cNvSpPr txBox="1"/>
          <p:nvPr/>
        </p:nvSpPr>
        <p:spPr>
          <a:xfrm>
            <a:off x="2290051" y="3390900"/>
            <a:ext cx="13707897" cy="5296322"/>
          </a:xfrm>
          <a:prstGeom prst="rect">
            <a:avLst/>
          </a:prstGeom>
        </p:spPr>
        <p:txBody>
          <a:bodyPr wrap="square" lIns="0" tIns="0" rIns="0" bIns="0" rtlCol="0" anchor="t">
            <a:spAutoFit/>
          </a:bodyPr>
          <a:lstStyle/>
          <a:p>
            <a:pPr marL="971550" lvl="1" indent="-485775" algn="l">
              <a:lnSpc>
                <a:spcPts val="5850"/>
              </a:lnSpc>
              <a:buFont typeface="Arial"/>
              <a:buChar char="•"/>
            </a:pPr>
            <a:r>
              <a:rPr lang="en-US" sz="5500" dirty="0">
                <a:solidFill>
                  <a:srgbClr val="000000"/>
                </a:solidFill>
                <a:latin typeface="Calibri" panose="020F0502020204030204" pitchFamily="34" charset="0"/>
                <a:ea typeface="TT Ramillas"/>
                <a:cs typeface="Calibri" panose="020F0502020204030204" pitchFamily="34" charset="0"/>
                <a:sym typeface="TT Ramillas"/>
              </a:rPr>
              <a:t>Boundaries are limits we set for ourselves</a:t>
            </a:r>
          </a:p>
          <a:p>
            <a:pPr marL="971550" lvl="1" indent="-485775" algn="l">
              <a:lnSpc>
                <a:spcPts val="5850"/>
              </a:lnSpc>
              <a:buFont typeface="Arial"/>
              <a:buChar char="•"/>
            </a:pPr>
            <a:r>
              <a:rPr lang="en-US" sz="5500" dirty="0">
                <a:solidFill>
                  <a:srgbClr val="000000"/>
                </a:solidFill>
                <a:latin typeface="Calibri" panose="020F0502020204030204" pitchFamily="34" charset="0"/>
                <a:ea typeface="TT Ramillas"/>
                <a:cs typeface="Calibri" panose="020F0502020204030204" pitchFamily="34" charset="0"/>
                <a:sym typeface="TT Ramillas"/>
              </a:rPr>
              <a:t>Boundaries are about telling others how we want to be treated</a:t>
            </a:r>
          </a:p>
          <a:p>
            <a:pPr marL="971550" lvl="1" indent="-485775" algn="l">
              <a:lnSpc>
                <a:spcPts val="5850"/>
              </a:lnSpc>
              <a:buFont typeface="Arial"/>
              <a:buChar char="•"/>
            </a:pPr>
            <a:r>
              <a:rPr lang="en-US" sz="5500" dirty="0">
                <a:solidFill>
                  <a:srgbClr val="000000"/>
                </a:solidFill>
                <a:latin typeface="Calibri" panose="020F0502020204030204" pitchFamily="34" charset="0"/>
                <a:ea typeface="TT Ramillas"/>
                <a:cs typeface="Calibri" panose="020F0502020204030204" pitchFamily="34" charset="0"/>
                <a:sym typeface="TT Ramillas"/>
              </a:rPr>
              <a:t>Boundaries are generally “I” statements </a:t>
            </a:r>
          </a:p>
          <a:p>
            <a:pPr marL="971550" lvl="1" indent="-485775" algn="l">
              <a:lnSpc>
                <a:spcPts val="5850"/>
              </a:lnSpc>
              <a:buFont typeface="Arial"/>
              <a:buChar char="•"/>
            </a:pPr>
            <a:r>
              <a:rPr lang="en-US" sz="5500" dirty="0">
                <a:solidFill>
                  <a:srgbClr val="000000"/>
                </a:solidFill>
                <a:latin typeface="Calibri" panose="020F0502020204030204" pitchFamily="34" charset="0"/>
                <a:ea typeface="TT Ramillas"/>
                <a:cs typeface="Calibri" panose="020F0502020204030204" pitchFamily="34" charset="0"/>
                <a:sym typeface="TT Ramillas"/>
              </a:rPr>
              <a:t>Boundaries are important in all relationships, whether it be friends, family, or romantic partners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1444212" y="1714500"/>
            <a:ext cx="6819497" cy="774700"/>
          </a:xfrm>
          <a:prstGeom prst="rect">
            <a:avLst/>
          </a:prstGeom>
        </p:spPr>
        <p:txBody>
          <a:bodyPr lIns="0" tIns="0" rIns="0" bIns="0" rtlCol="0" anchor="t">
            <a:spAutoFit/>
          </a:bodyPr>
          <a:lstStyle/>
          <a:p>
            <a:pPr algn="ctr">
              <a:lnSpc>
                <a:spcPts val="6049"/>
              </a:lnSpc>
            </a:pPr>
            <a:r>
              <a:rPr lang="en-US" sz="6000" dirty="0">
                <a:solidFill>
                  <a:srgbClr val="000000"/>
                </a:solidFill>
                <a:latin typeface="Calibri" panose="020F0502020204030204" pitchFamily="34" charset="0"/>
                <a:ea typeface="TT Ramillas Bold"/>
                <a:cs typeface="Calibri" panose="020F0502020204030204" pitchFamily="34" charset="0"/>
                <a:sym typeface="TT Ramillas Bold"/>
              </a:rPr>
              <a:t>Personal Boundaries</a:t>
            </a:r>
          </a:p>
        </p:txBody>
      </p:sp>
      <p:sp>
        <p:nvSpPr>
          <p:cNvPr id="5" name="TextBox 5"/>
          <p:cNvSpPr txBox="1"/>
          <p:nvPr/>
        </p:nvSpPr>
        <p:spPr>
          <a:xfrm>
            <a:off x="1378251" y="2863084"/>
            <a:ext cx="6613067" cy="5793637"/>
          </a:xfrm>
          <a:prstGeom prst="rect">
            <a:avLst/>
          </a:prstGeom>
        </p:spPr>
        <p:txBody>
          <a:bodyPr lIns="0" tIns="0" rIns="0" bIns="0" rtlCol="0" anchor="t">
            <a:spAutoFit/>
          </a:bodyPr>
          <a:lstStyle/>
          <a:p>
            <a:pPr marL="820419" lvl="1" indent="-410209" algn="l">
              <a:lnSpc>
                <a:spcPts val="5699"/>
              </a:lnSpc>
              <a:buFont typeface="Arial"/>
              <a:buChar char="•"/>
            </a:pPr>
            <a:r>
              <a:rPr lang="en-US" sz="4000" dirty="0">
                <a:solidFill>
                  <a:srgbClr val="000000"/>
                </a:solidFill>
                <a:latin typeface="Calibri" panose="020F0502020204030204" pitchFamily="34" charset="0"/>
                <a:ea typeface="TT Ramillas"/>
                <a:cs typeface="Calibri" panose="020F0502020204030204" pitchFamily="34" charset="0"/>
                <a:sym typeface="TT Ramillas"/>
              </a:rPr>
              <a:t>“I can hang out until 6 PM tonight.”</a:t>
            </a:r>
          </a:p>
          <a:p>
            <a:pPr marL="820419" lvl="1" indent="-410209" algn="l">
              <a:lnSpc>
                <a:spcPts val="5699"/>
              </a:lnSpc>
              <a:buFont typeface="Arial"/>
              <a:buChar char="•"/>
            </a:pPr>
            <a:r>
              <a:rPr lang="en-US" sz="4000" dirty="0">
                <a:solidFill>
                  <a:srgbClr val="000000"/>
                </a:solidFill>
                <a:latin typeface="Calibri" panose="020F0502020204030204" pitchFamily="34" charset="0"/>
                <a:ea typeface="TT Ramillas"/>
                <a:cs typeface="Calibri" panose="020F0502020204030204" pitchFamily="34" charset="0"/>
                <a:sym typeface="TT Ramillas"/>
              </a:rPr>
              <a:t>“I can’t talk right now, but let’s talk tomorrow.”</a:t>
            </a:r>
          </a:p>
          <a:p>
            <a:pPr marL="820419" lvl="1" indent="-410209" algn="l">
              <a:lnSpc>
                <a:spcPts val="5699"/>
              </a:lnSpc>
              <a:buFont typeface="Arial"/>
              <a:buChar char="•"/>
            </a:pPr>
            <a:r>
              <a:rPr lang="en-US" sz="4000" dirty="0">
                <a:solidFill>
                  <a:srgbClr val="000000"/>
                </a:solidFill>
                <a:latin typeface="Calibri" panose="020F0502020204030204" pitchFamily="34" charset="0"/>
                <a:ea typeface="TT Ramillas"/>
                <a:cs typeface="Calibri" panose="020F0502020204030204" pitchFamily="34" charset="0"/>
                <a:sym typeface="TT Ramillas"/>
              </a:rPr>
              <a:t>“I’m not ready to share that yet.”</a:t>
            </a:r>
          </a:p>
          <a:p>
            <a:pPr marL="820419" lvl="1" indent="-410209" algn="l">
              <a:lnSpc>
                <a:spcPts val="5699"/>
              </a:lnSpc>
              <a:buFont typeface="Arial"/>
              <a:buChar char="•"/>
            </a:pPr>
            <a:r>
              <a:rPr lang="en-US" sz="4000" dirty="0">
                <a:solidFill>
                  <a:srgbClr val="000000"/>
                </a:solidFill>
                <a:latin typeface="Calibri" panose="020F0502020204030204" pitchFamily="34" charset="0"/>
                <a:ea typeface="TT Ramillas"/>
                <a:cs typeface="Calibri" panose="020F0502020204030204" pitchFamily="34" charset="0"/>
                <a:sym typeface="TT Ramillas"/>
              </a:rPr>
              <a:t>“I’m not comfortable sharing my work with you.”</a:t>
            </a:r>
          </a:p>
        </p:txBody>
      </p:sp>
      <p:sp>
        <p:nvSpPr>
          <p:cNvPr id="6" name="TextBox 6"/>
          <p:cNvSpPr txBox="1"/>
          <p:nvPr/>
        </p:nvSpPr>
        <p:spPr>
          <a:xfrm>
            <a:off x="10024292" y="1714500"/>
            <a:ext cx="6990306" cy="774700"/>
          </a:xfrm>
          <a:prstGeom prst="rect">
            <a:avLst/>
          </a:prstGeom>
        </p:spPr>
        <p:txBody>
          <a:bodyPr lIns="0" tIns="0" rIns="0" bIns="0" rtlCol="0" anchor="t">
            <a:spAutoFit/>
          </a:bodyPr>
          <a:lstStyle/>
          <a:p>
            <a:pPr algn="ctr">
              <a:lnSpc>
                <a:spcPts val="6049"/>
              </a:lnSpc>
            </a:pPr>
            <a:r>
              <a:rPr lang="en-US" sz="6000" dirty="0">
                <a:solidFill>
                  <a:srgbClr val="000000"/>
                </a:solidFill>
                <a:latin typeface="Calibri" panose="020F0502020204030204" pitchFamily="34" charset="0"/>
                <a:ea typeface="TT Ramillas Bold"/>
                <a:cs typeface="Calibri" panose="020F0502020204030204" pitchFamily="34" charset="0"/>
                <a:sym typeface="TT Ramillas Bold"/>
              </a:rPr>
              <a:t>Physical Boundaries</a:t>
            </a:r>
          </a:p>
        </p:txBody>
      </p:sp>
      <p:sp>
        <p:nvSpPr>
          <p:cNvPr id="7" name="TextBox 7"/>
          <p:cNvSpPr txBox="1"/>
          <p:nvPr/>
        </p:nvSpPr>
        <p:spPr>
          <a:xfrm>
            <a:off x="9998207" y="2863084"/>
            <a:ext cx="6732701" cy="5811206"/>
          </a:xfrm>
          <a:prstGeom prst="rect">
            <a:avLst/>
          </a:prstGeom>
        </p:spPr>
        <p:txBody>
          <a:bodyPr lIns="0" tIns="0" rIns="0" bIns="0" rtlCol="0" anchor="t">
            <a:spAutoFit/>
          </a:bodyPr>
          <a:lstStyle/>
          <a:p>
            <a:pPr marL="820419" lvl="1" indent="-410209" algn="l">
              <a:lnSpc>
                <a:spcPts val="5699"/>
              </a:lnSpc>
              <a:buFont typeface="Arial"/>
              <a:buChar char="•"/>
            </a:pPr>
            <a:r>
              <a:rPr lang="en-US" sz="4000" dirty="0">
                <a:solidFill>
                  <a:srgbClr val="000000"/>
                </a:solidFill>
                <a:latin typeface="Calibri" panose="020F0502020204030204" pitchFamily="34" charset="0"/>
                <a:ea typeface="TT Ramillas"/>
                <a:cs typeface="Calibri" panose="020F0502020204030204" pitchFamily="34" charset="0"/>
                <a:sym typeface="TT Ramillas"/>
              </a:rPr>
              <a:t>“I’m not a hugger.”</a:t>
            </a:r>
          </a:p>
          <a:p>
            <a:pPr marL="820419" lvl="1" indent="-410209" algn="l">
              <a:lnSpc>
                <a:spcPts val="5699"/>
              </a:lnSpc>
              <a:buFont typeface="Arial"/>
              <a:buChar char="•"/>
            </a:pPr>
            <a:r>
              <a:rPr lang="en-US" sz="4000" dirty="0">
                <a:solidFill>
                  <a:srgbClr val="000000"/>
                </a:solidFill>
                <a:latin typeface="Calibri" panose="020F0502020204030204" pitchFamily="34" charset="0"/>
                <a:ea typeface="TT Ramillas"/>
                <a:cs typeface="Calibri" panose="020F0502020204030204" pitchFamily="34" charset="0"/>
                <a:sym typeface="TT Ramillas"/>
              </a:rPr>
              <a:t>“I don’t want to hold hands right now.”</a:t>
            </a:r>
          </a:p>
          <a:p>
            <a:pPr marL="820419" lvl="1" indent="-410209" algn="l">
              <a:lnSpc>
                <a:spcPts val="5699"/>
              </a:lnSpc>
              <a:buFont typeface="Arial"/>
              <a:buChar char="•"/>
            </a:pPr>
            <a:r>
              <a:rPr lang="en-US" sz="4000" dirty="0">
                <a:solidFill>
                  <a:srgbClr val="000000"/>
                </a:solidFill>
                <a:latin typeface="Calibri" panose="020F0502020204030204" pitchFamily="34" charset="0"/>
                <a:ea typeface="TT Ramillas"/>
                <a:cs typeface="Calibri" panose="020F0502020204030204" pitchFamily="34" charset="0"/>
                <a:sym typeface="TT Ramillas"/>
              </a:rPr>
              <a:t>“I’m tired and need to rest before we go out tonight.”</a:t>
            </a:r>
          </a:p>
          <a:p>
            <a:pPr marL="820419" lvl="1" indent="-410209" algn="l">
              <a:lnSpc>
                <a:spcPts val="5699"/>
              </a:lnSpc>
              <a:buFont typeface="Arial"/>
              <a:buChar char="•"/>
            </a:pPr>
            <a:r>
              <a:rPr lang="en-US" sz="4000" dirty="0">
                <a:solidFill>
                  <a:srgbClr val="000000"/>
                </a:solidFill>
                <a:latin typeface="Calibri" panose="020F0502020204030204" pitchFamily="34" charset="0"/>
                <a:ea typeface="TT Ramillas"/>
                <a:cs typeface="Calibri" panose="020F0502020204030204" pitchFamily="34" charset="0"/>
                <a:sym typeface="TT Ramillas"/>
              </a:rPr>
              <a:t>“I’d prefer if we didn’t go in my room right now, it’s messy.”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a:off x="1028700" y="1790700"/>
            <a:ext cx="7866004" cy="1295400"/>
          </a:xfrm>
          <a:prstGeom prst="rect">
            <a:avLst/>
          </a:prstGeom>
        </p:spPr>
        <p:txBody>
          <a:bodyPr lIns="0" tIns="0" rIns="0" bIns="0" rtlCol="0" anchor="t">
            <a:spAutoFit/>
          </a:bodyPr>
          <a:lstStyle/>
          <a:p>
            <a:pPr algn="l">
              <a:lnSpc>
                <a:spcPts val="9900"/>
              </a:lnSpc>
            </a:pPr>
            <a:r>
              <a:rPr lang="en-US" sz="9000" dirty="0">
                <a:solidFill>
                  <a:srgbClr val="000000"/>
                </a:solidFill>
                <a:latin typeface="Calibri" panose="020F0502020204030204" pitchFamily="34" charset="0"/>
                <a:ea typeface="TT Ramillas"/>
                <a:cs typeface="Calibri" panose="020F0502020204030204" pitchFamily="34" charset="0"/>
                <a:sym typeface="TT Ramillas"/>
              </a:rPr>
              <a:t>Let’s Practice!</a:t>
            </a:r>
          </a:p>
        </p:txBody>
      </p:sp>
      <p:sp>
        <p:nvSpPr>
          <p:cNvPr id="8" name="TextBox 8"/>
          <p:cNvSpPr txBox="1"/>
          <p:nvPr/>
        </p:nvSpPr>
        <p:spPr>
          <a:xfrm>
            <a:off x="1028700" y="3238500"/>
            <a:ext cx="10858500" cy="594778"/>
          </a:xfrm>
          <a:prstGeom prst="rect">
            <a:avLst/>
          </a:prstGeom>
        </p:spPr>
        <p:txBody>
          <a:bodyPr wrap="square" lIns="0" tIns="0" rIns="0" bIns="0" rtlCol="0" anchor="t">
            <a:spAutoFit/>
          </a:bodyPr>
          <a:lstStyle/>
          <a:p>
            <a:pPr algn="l">
              <a:lnSpc>
                <a:spcPts val="4550"/>
              </a:lnSpc>
            </a:pPr>
            <a:r>
              <a:rPr lang="en-US" sz="4500" dirty="0">
                <a:solidFill>
                  <a:srgbClr val="000000"/>
                </a:solidFill>
                <a:latin typeface="Calibri" panose="020F0502020204030204" pitchFamily="34" charset="0"/>
                <a:ea typeface="TT Ramillas"/>
                <a:cs typeface="Calibri" panose="020F0502020204030204" pitchFamily="34" charset="0"/>
                <a:sym typeface="TT Ramillas"/>
              </a:rPr>
              <a:t>Are the following statements boundaries?</a:t>
            </a:r>
          </a:p>
        </p:txBody>
      </p:sp>
      <p:sp>
        <p:nvSpPr>
          <p:cNvPr id="9" name="TextBox 9"/>
          <p:cNvSpPr txBox="1"/>
          <p:nvPr/>
        </p:nvSpPr>
        <p:spPr>
          <a:xfrm>
            <a:off x="685800" y="4914900"/>
            <a:ext cx="13258800" cy="3590727"/>
          </a:xfrm>
          <a:prstGeom prst="rect">
            <a:avLst/>
          </a:prstGeom>
        </p:spPr>
        <p:txBody>
          <a:bodyPr wrap="square" lIns="0" tIns="0" rIns="0" bIns="0" rtlCol="0" anchor="t">
            <a:spAutoFit/>
          </a:bodyPr>
          <a:lstStyle/>
          <a:p>
            <a:pPr marL="1079501" lvl="1" indent="-539750" algn="l">
              <a:lnSpc>
                <a:spcPts val="7000"/>
              </a:lnSpc>
              <a:buAutoNum type="arabicPeriod"/>
            </a:pPr>
            <a:r>
              <a:rPr lang="en-US" sz="6000" dirty="0">
                <a:solidFill>
                  <a:srgbClr val="000000"/>
                </a:solidFill>
                <a:latin typeface="Calibri" panose="020F0502020204030204" pitchFamily="34" charset="0"/>
                <a:ea typeface="TT Ramillas"/>
                <a:cs typeface="Calibri" panose="020F0502020204030204" pitchFamily="34" charset="0"/>
                <a:sym typeface="TT Ramillas"/>
              </a:rPr>
              <a:t>“Please ask before giving me advice.”</a:t>
            </a:r>
          </a:p>
          <a:p>
            <a:pPr marL="1079501" lvl="1" indent="-539750" algn="l">
              <a:lnSpc>
                <a:spcPts val="7000"/>
              </a:lnSpc>
              <a:buAutoNum type="arabicPeriod"/>
            </a:pPr>
            <a:r>
              <a:rPr lang="en-US" sz="6000" dirty="0">
                <a:solidFill>
                  <a:srgbClr val="000000"/>
                </a:solidFill>
                <a:latin typeface="Calibri" panose="020F0502020204030204" pitchFamily="34" charset="0"/>
                <a:ea typeface="TT Ramillas"/>
                <a:cs typeface="Calibri" panose="020F0502020204030204" pitchFamily="34" charset="0"/>
                <a:sym typeface="TT Ramillas"/>
              </a:rPr>
              <a:t>“Let me go through your phone.”</a:t>
            </a:r>
          </a:p>
          <a:p>
            <a:pPr marL="1079501" lvl="1" indent="-539750" algn="l">
              <a:lnSpc>
                <a:spcPts val="7000"/>
              </a:lnSpc>
              <a:buAutoNum type="arabicPeriod"/>
            </a:pPr>
            <a:r>
              <a:rPr lang="en-US" sz="6000" dirty="0">
                <a:solidFill>
                  <a:srgbClr val="000000"/>
                </a:solidFill>
                <a:latin typeface="Calibri" panose="020F0502020204030204" pitchFamily="34" charset="0"/>
                <a:ea typeface="TT Ramillas"/>
                <a:cs typeface="Calibri" panose="020F0502020204030204" pitchFamily="34" charset="0"/>
                <a:sym typeface="TT Ramillas"/>
              </a:rPr>
              <a:t>“I need you to give me a ride home.”</a:t>
            </a:r>
          </a:p>
          <a:p>
            <a:pPr marL="1079501" lvl="1" indent="-539750" algn="l">
              <a:lnSpc>
                <a:spcPts val="7000"/>
              </a:lnSpc>
              <a:buAutoNum type="arabicPeriod"/>
            </a:pPr>
            <a:r>
              <a:rPr lang="en-US" sz="6000" dirty="0">
                <a:solidFill>
                  <a:srgbClr val="000000"/>
                </a:solidFill>
                <a:latin typeface="Calibri" panose="020F0502020204030204" pitchFamily="34" charset="0"/>
                <a:ea typeface="TT Ramillas"/>
                <a:cs typeface="Calibri" panose="020F0502020204030204" pitchFamily="34" charset="0"/>
                <a:sym typeface="TT Ramillas"/>
              </a:rPr>
              <a:t>“I need some alone time right now.”</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
          <p:cNvSpPr txBox="1"/>
          <p:nvPr/>
        </p:nvSpPr>
        <p:spPr>
          <a:xfrm>
            <a:off x="3591040" y="1417217"/>
            <a:ext cx="11105916" cy="2552700"/>
          </a:xfrm>
          <a:prstGeom prst="rect">
            <a:avLst/>
          </a:prstGeom>
        </p:spPr>
        <p:txBody>
          <a:bodyPr wrap="square" lIns="0" tIns="0" rIns="0" bIns="0" rtlCol="0" anchor="t">
            <a:spAutoFit/>
          </a:bodyPr>
          <a:lstStyle/>
          <a:p>
            <a:pPr algn="ctr">
              <a:lnSpc>
                <a:spcPts val="9900"/>
              </a:lnSpc>
            </a:pPr>
            <a:r>
              <a:rPr lang="en-US" sz="9000" dirty="0">
                <a:solidFill>
                  <a:srgbClr val="000000"/>
                </a:solidFill>
                <a:latin typeface="Calibri" panose="020F0502020204030204" pitchFamily="34" charset="0"/>
                <a:ea typeface="TT Ramillas"/>
                <a:cs typeface="Calibri" panose="020F0502020204030204" pitchFamily="34" charset="0"/>
                <a:sym typeface="TT Ramillas"/>
              </a:rPr>
              <a:t>Understanding Your Boundaries </a:t>
            </a:r>
          </a:p>
        </p:txBody>
      </p:sp>
      <p:sp>
        <p:nvSpPr>
          <p:cNvPr id="6" name="TextBox 6"/>
          <p:cNvSpPr txBox="1"/>
          <p:nvPr/>
        </p:nvSpPr>
        <p:spPr>
          <a:xfrm>
            <a:off x="2537459" y="4509615"/>
            <a:ext cx="13213077" cy="4360168"/>
          </a:xfrm>
          <a:prstGeom prst="rect">
            <a:avLst/>
          </a:prstGeom>
        </p:spPr>
        <p:txBody>
          <a:bodyPr wrap="square" lIns="0" tIns="0" rIns="0" bIns="0" rtlCol="0" anchor="t">
            <a:spAutoFit/>
          </a:bodyPr>
          <a:lstStyle/>
          <a:p>
            <a:pPr marL="971550" lvl="1" indent="-485775" algn="l">
              <a:lnSpc>
                <a:spcPts val="6750"/>
              </a:lnSpc>
              <a:buFont typeface="Arial"/>
              <a:buChar char="•"/>
            </a:pPr>
            <a:r>
              <a:rPr lang="en-US" sz="6000" dirty="0">
                <a:solidFill>
                  <a:srgbClr val="000000"/>
                </a:solidFill>
                <a:latin typeface="Calibri" panose="020F0502020204030204" pitchFamily="34" charset="0"/>
                <a:ea typeface="TT Ramillas"/>
                <a:cs typeface="Calibri" panose="020F0502020204030204" pitchFamily="34" charset="0"/>
                <a:sym typeface="TT Ramillas"/>
              </a:rPr>
              <a:t>Before you learn to set boundaries, it’s important to figure out what your boundaries are </a:t>
            </a:r>
          </a:p>
          <a:p>
            <a:pPr marL="971550" lvl="1" indent="-485775" algn="l">
              <a:lnSpc>
                <a:spcPts val="6750"/>
              </a:lnSpc>
              <a:buFont typeface="Arial"/>
              <a:buChar char="•"/>
            </a:pPr>
            <a:r>
              <a:rPr lang="en-US" sz="6000" dirty="0">
                <a:solidFill>
                  <a:srgbClr val="000000"/>
                </a:solidFill>
                <a:latin typeface="Calibri" panose="020F0502020204030204" pitchFamily="34" charset="0"/>
                <a:ea typeface="TT Ramillas"/>
                <a:cs typeface="Calibri" panose="020F0502020204030204" pitchFamily="34" charset="0"/>
                <a:sym typeface="TT Ramillas"/>
              </a:rPr>
              <a:t>What are your yes, no’s, maybes, and non-negotiables?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848825" y="1333500"/>
            <a:ext cx="12590347" cy="1295400"/>
          </a:xfrm>
          <a:prstGeom prst="rect">
            <a:avLst/>
          </a:prstGeom>
        </p:spPr>
        <p:txBody>
          <a:bodyPr lIns="0" tIns="0" rIns="0" bIns="0" rtlCol="0" anchor="t">
            <a:spAutoFit/>
          </a:bodyPr>
          <a:lstStyle/>
          <a:p>
            <a:pPr algn="ctr">
              <a:lnSpc>
                <a:spcPts val="9900"/>
              </a:lnSpc>
            </a:pPr>
            <a:r>
              <a:rPr lang="en-US" sz="9000" dirty="0">
                <a:solidFill>
                  <a:srgbClr val="000000"/>
                </a:solidFill>
                <a:latin typeface="Calibri" panose="020F0502020204030204" pitchFamily="34" charset="0"/>
                <a:ea typeface="TT Ramillas"/>
                <a:cs typeface="Calibri" panose="020F0502020204030204" pitchFamily="34" charset="0"/>
                <a:sym typeface="TT Ramillas"/>
              </a:rPr>
              <a:t>Ways to Set Boundaries</a:t>
            </a:r>
          </a:p>
        </p:txBody>
      </p:sp>
      <p:sp>
        <p:nvSpPr>
          <p:cNvPr id="3" name="TextBox 3"/>
          <p:cNvSpPr txBox="1"/>
          <p:nvPr/>
        </p:nvSpPr>
        <p:spPr>
          <a:xfrm>
            <a:off x="2605510" y="3248420"/>
            <a:ext cx="13076975" cy="5699637"/>
          </a:xfrm>
          <a:prstGeom prst="rect">
            <a:avLst/>
          </a:prstGeom>
        </p:spPr>
        <p:txBody>
          <a:bodyPr wrap="square" lIns="0" tIns="0" rIns="0" bIns="0" rtlCol="0" anchor="t">
            <a:spAutoFit/>
          </a:bodyPr>
          <a:lstStyle/>
          <a:p>
            <a:pPr marL="1079501" lvl="1" indent="-539750" algn="l">
              <a:lnSpc>
                <a:spcPts val="7500"/>
              </a:lnSpc>
              <a:buFont typeface="Arial"/>
              <a:buChar char="•"/>
            </a:pPr>
            <a:r>
              <a:rPr lang="en-US" sz="5000" dirty="0">
                <a:solidFill>
                  <a:srgbClr val="000000"/>
                </a:solidFill>
                <a:latin typeface="Calibri" panose="020F0502020204030204" pitchFamily="34" charset="0"/>
                <a:ea typeface="TT Ramillas"/>
                <a:cs typeface="Calibri" panose="020F0502020204030204" pitchFamily="34" charset="0"/>
                <a:sym typeface="TT Ramillas"/>
              </a:rPr>
              <a:t>Be clear - tell the person/people what your boundary is directly</a:t>
            </a:r>
          </a:p>
          <a:p>
            <a:pPr marL="1079501" lvl="1" indent="-539750" algn="l">
              <a:lnSpc>
                <a:spcPts val="7500"/>
              </a:lnSpc>
              <a:buFont typeface="Arial"/>
              <a:buChar char="•"/>
            </a:pPr>
            <a:r>
              <a:rPr lang="en-US" sz="5000" dirty="0">
                <a:solidFill>
                  <a:srgbClr val="000000"/>
                </a:solidFill>
                <a:latin typeface="Calibri" panose="020F0502020204030204" pitchFamily="34" charset="0"/>
                <a:ea typeface="TT Ramillas"/>
                <a:cs typeface="Calibri" panose="020F0502020204030204" pitchFamily="34" charset="0"/>
                <a:sym typeface="TT Ramillas"/>
              </a:rPr>
              <a:t>Tell the person/people how you will respond if the boundary is crossed</a:t>
            </a:r>
          </a:p>
          <a:p>
            <a:pPr marL="1079501" lvl="1" indent="-539750" algn="l">
              <a:lnSpc>
                <a:spcPts val="7500"/>
              </a:lnSpc>
              <a:buFont typeface="Arial"/>
              <a:buChar char="•"/>
            </a:pPr>
            <a:r>
              <a:rPr lang="en-US" sz="5000" dirty="0">
                <a:solidFill>
                  <a:srgbClr val="000000"/>
                </a:solidFill>
                <a:latin typeface="Calibri" panose="020F0502020204030204" pitchFamily="34" charset="0"/>
                <a:ea typeface="TT Ramillas"/>
                <a:cs typeface="Calibri" panose="020F0502020204030204" pitchFamily="34" charset="0"/>
                <a:sym typeface="TT Ramillas"/>
              </a:rPr>
              <a:t>For example, “If you keep texting me, I will have to silence your notifications.”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473</TotalTime>
  <Words>3135</Words>
  <Application>Microsoft Office PowerPoint</Application>
  <PresentationFormat>Custom</PresentationFormat>
  <Paragraphs>192</Paragraphs>
  <Slides>19</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Calibri</vt:lpstr>
      <vt:lpstr>Arial</vt:lpstr>
      <vt:lpstr>TT Ramillas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Setting &amp; Respecting Boundaries</dc:title>
  <dc:creator>Schell, Monica A</dc:creator>
  <cp:lastModifiedBy>Monica Schell</cp:lastModifiedBy>
  <cp:revision>7</cp:revision>
  <dcterms:created xsi:type="dcterms:W3CDTF">2006-08-16T00:00:00Z</dcterms:created>
  <dcterms:modified xsi:type="dcterms:W3CDTF">2025-01-23T23:12:08Z</dcterms:modified>
  <dc:identifier>DAGDK0Pss3c</dc:identifier>
</cp:coreProperties>
</file>